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handoutMasterIdLst>
    <p:handoutMasterId r:id="rId74"/>
  </p:handoutMasterIdLst>
  <p:sldIdLst>
    <p:sldId id="256" r:id="rId2"/>
    <p:sldId id="257" r:id="rId3"/>
    <p:sldId id="346" r:id="rId4"/>
    <p:sldId id="339" r:id="rId5"/>
    <p:sldId id="271" r:id="rId6"/>
    <p:sldId id="269" r:id="rId7"/>
    <p:sldId id="272" r:id="rId8"/>
    <p:sldId id="273" r:id="rId9"/>
    <p:sldId id="275" r:id="rId10"/>
    <p:sldId id="276" r:id="rId11"/>
    <p:sldId id="277" r:id="rId12"/>
    <p:sldId id="278" r:id="rId13"/>
    <p:sldId id="290" r:id="rId14"/>
    <p:sldId id="291" r:id="rId15"/>
    <p:sldId id="293" r:id="rId16"/>
    <p:sldId id="340" r:id="rId17"/>
    <p:sldId id="296" r:id="rId18"/>
    <p:sldId id="295" r:id="rId19"/>
    <p:sldId id="297" r:id="rId20"/>
    <p:sldId id="279" r:id="rId21"/>
    <p:sldId id="280" r:id="rId22"/>
    <p:sldId id="281" r:id="rId23"/>
    <p:sldId id="341" r:id="rId24"/>
    <p:sldId id="283" r:id="rId25"/>
    <p:sldId id="284" r:id="rId26"/>
    <p:sldId id="285" r:id="rId27"/>
    <p:sldId id="286" r:id="rId28"/>
    <p:sldId id="298" r:id="rId29"/>
    <p:sldId id="299" r:id="rId30"/>
    <p:sldId id="300" r:id="rId31"/>
    <p:sldId id="301" r:id="rId32"/>
    <p:sldId id="302" r:id="rId33"/>
    <p:sldId id="303" r:id="rId34"/>
    <p:sldId id="342" r:id="rId35"/>
    <p:sldId id="305" r:id="rId36"/>
    <p:sldId id="306" r:id="rId37"/>
    <p:sldId id="307" r:id="rId38"/>
    <p:sldId id="308" r:id="rId39"/>
    <p:sldId id="309" r:id="rId40"/>
    <p:sldId id="310" r:id="rId41"/>
    <p:sldId id="311" r:id="rId42"/>
    <p:sldId id="312" r:id="rId43"/>
    <p:sldId id="313" r:id="rId44"/>
    <p:sldId id="314" r:id="rId45"/>
    <p:sldId id="347" r:id="rId46"/>
    <p:sldId id="315" r:id="rId47"/>
    <p:sldId id="316" r:id="rId48"/>
    <p:sldId id="343" r:id="rId49"/>
    <p:sldId id="318" r:id="rId50"/>
    <p:sldId id="319" r:id="rId51"/>
    <p:sldId id="320" r:id="rId52"/>
    <p:sldId id="321" r:id="rId53"/>
    <p:sldId id="322" r:id="rId54"/>
    <p:sldId id="323" r:id="rId55"/>
    <p:sldId id="324" r:id="rId56"/>
    <p:sldId id="327" r:id="rId57"/>
    <p:sldId id="328" r:id="rId58"/>
    <p:sldId id="330" r:id="rId59"/>
    <p:sldId id="331" r:id="rId60"/>
    <p:sldId id="332" r:id="rId61"/>
    <p:sldId id="333" r:id="rId62"/>
    <p:sldId id="344" r:id="rId63"/>
    <p:sldId id="326" r:id="rId64"/>
    <p:sldId id="287" r:id="rId65"/>
    <p:sldId id="334" r:id="rId66"/>
    <p:sldId id="335" r:id="rId67"/>
    <p:sldId id="336" r:id="rId68"/>
    <p:sldId id="337" r:id="rId69"/>
    <p:sldId id="345" r:id="rId70"/>
    <p:sldId id="288" r:id="rId71"/>
    <p:sldId id="263" r:id="rId72"/>
  </p:sldIdLst>
  <p:sldSz cx="9906000" cy="6858000" type="A4"/>
  <p:notesSz cx="6858000" cy="9144000"/>
  <p:custDataLst>
    <p:tags r:id="rId75"/>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C3"/>
    <a:srgbClr val="E62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4" autoAdjust="0"/>
    <p:restoredTop sz="95879" autoAdjust="0"/>
  </p:normalViewPr>
  <p:slideViewPr>
    <p:cSldViewPr>
      <p:cViewPr>
        <p:scale>
          <a:sx n="80" d="100"/>
          <a:sy n="80" d="100"/>
        </p:scale>
        <p:origin x="-318" y="-402"/>
      </p:cViewPr>
      <p:guideLst>
        <p:guide orient="horz" pos="2160"/>
        <p:guide orient="horz" pos="799"/>
        <p:guide orient="horz" pos="3657"/>
        <p:guide orient="horz" pos="958"/>
        <p:guide pos="330"/>
        <p:guide pos="5910"/>
        <p:guide pos="3188"/>
        <p:guide pos="3052"/>
      </p:guideLst>
    </p:cSldViewPr>
  </p:slideViewPr>
  <p:notesTextViewPr>
    <p:cViewPr>
      <p:scale>
        <a:sx n="1" d="1"/>
        <a:sy n="1" d="1"/>
      </p:scale>
      <p:origin x="0" y="0"/>
    </p:cViewPr>
  </p:notesTextViewPr>
  <p:notesViewPr>
    <p:cSldViewPr>
      <p:cViewPr varScale="1">
        <p:scale>
          <a:sx n="98" d="100"/>
          <a:sy n="98" d="100"/>
        </p:scale>
        <p:origin x="-296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2" Type="http://schemas.openxmlformats.org/officeDocument/2006/relationships/oleObject" Target="file:///\\hgrs.holcim.net\dfs\div\CMS\1112%20MT\08%20QS\Projects\1Area%20BHK\Holcim%20Maroc\Fes%20Mineralization\2009\Report\Fes%20Comments\R&#233;sultats%20essai%20mouture%20clk%20min&#233;ralis&#233;_151209-2%20-%20AJS%20for%20report.xls"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file:///Q:\CMN\1142%20MMT\05%20Projects\R_Latin%20America\Clinker%20reactivity\05_Workshop_2014\Data%20evaluation\aluminate.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Q:\CMN\1142%20MMT\05%20Projects\Morocco\SA\Settat%202013%20(LU)\Raw%20mix,%20clinker%20and%20cement%20Optimization%20Program\Report\Burnability%20Result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089129483814524"/>
          <c:y val="5.1400554097404488E-2"/>
          <c:w val="0.84659536307961503"/>
          <c:h val="0.8326195683872849"/>
        </c:manualLayout>
      </c:layout>
      <c:barChart>
        <c:barDir val="col"/>
        <c:grouping val="clustered"/>
        <c:varyColors val="0"/>
        <c:ser>
          <c:idx val="0"/>
          <c:order val="0"/>
          <c:tx>
            <c:v>Baseline</c:v>
          </c:tx>
          <c:invertIfNegative val="0"/>
          <c:cat>
            <c:strRef>
              <c:f>Feuil2!$E$8:$G$8</c:f>
              <c:strCache>
                <c:ptCount val="3"/>
                <c:pt idx="0">
                  <c:v>2 Days</c:v>
                </c:pt>
                <c:pt idx="1">
                  <c:v>7 Days</c:v>
                </c:pt>
                <c:pt idx="2">
                  <c:v>28 Days</c:v>
                </c:pt>
              </c:strCache>
            </c:strRef>
          </c:cat>
          <c:val>
            <c:numRef>
              <c:f>Feuil2!$E$9:$G$9</c:f>
              <c:numCache>
                <c:formatCode>General</c:formatCode>
                <c:ptCount val="3"/>
                <c:pt idx="0">
                  <c:v>19.100000000000001</c:v>
                </c:pt>
                <c:pt idx="1">
                  <c:v>31.5</c:v>
                </c:pt>
                <c:pt idx="2">
                  <c:v>42.7</c:v>
                </c:pt>
              </c:numCache>
            </c:numRef>
          </c:val>
        </c:ser>
        <c:ser>
          <c:idx val="1"/>
          <c:order val="1"/>
          <c:tx>
            <c:v>Mineralized</c:v>
          </c:tx>
          <c:invertIfNegative val="0"/>
          <c:cat>
            <c:strRef>
              <c:f>Feuil2!$E$8:$G$8</c:f>
              <c:strCache>
                <c:ptCount val="3"/>
                <c:pt idx="0">
                  <c:v>2 Days</c:v>
                </c:pt>
                <c:pt idx="1">
                  <c:v>7 Days</c:v>
                </c:pt>
                <c:pt idx="2">
                  <c:v>28 Days</c:v>
                </c:pt>
              </c:strCache>
            </c:strRef>
          </c:cat>
          <c:val>
            <c:numRef>
              <c:f>Feuil2!$E$10:$G$10</c:f>
              <c:numCache>
                <c:formatCode>General</c:formatCode>
                <c:ptCount val="3"/>
                <c:pt idx="0">
                  <c:v>24.3</c:v>
                </c:pt>
                <c:pt idx="1">
                  <c:v>37.1</c:v>
                </c:pt>
                <c:pt idx="2">
                  <c:v>48</c:v>
                </c:pt>
              </c:numCache>
            </c:numRef>
          </c:val>
        </c:ser>
        <c:ser>
          <c:idx val="2"/>
          <c:order val="2"/>
          <c:tx>
            <c:v>Mineralized (reduced clinker factor)</c:v>
          </c:tx>
          <c:spPr>
            <a:solidFill>
              <a:schemeClr val="accent2">
                <a:lumMod val="50000"/>
              </a:schemeClr>
            </a:solidFill>
          </c:spPr>
          <c:invertIfNegative val="0"/>
          <c:val>
            <c:numRef>
              <c:f>Feuil2!$E$12:$G$12</c:f>
              <c:numCache>
                <c:formatCode>General</c:formatCode>
                <c:ptCount val="3"/>
                <c:pt idx="0">
                  <c:v>19.600000000000001</c:v>
                </c:pt>
                <c:pt idx="1">
                  <c:v>33.200000000000003</c:v>
                </c:pt>
                <c:pt idx="2">
                  <c:v>44.4</c:v>
                </c:pt>
              </c:numCache>
            </c:numRef>
          </c:val>
        </c:ser>
        <c:dLbls>
          <c:showLegendKey val="0"/>
          <c:showVal val="0"/>
          <c:showCatName val="0"/>
          <c:showSerName val="0"/>
          <c:showPercent val="0"/>
          <c:showBubbleSize val="0"/>
        </c:dLbls>
        <c:gapWidth val="150"/>
        <c:axId val="137842688"/>
        <c:axId val="137844224"/>
      </c:barChart>
      <c:catAx>
        <c:axId val="137842688"/>
        <c:scaling>
          <c:orientation val="minMax"/>
        </c:scaling>
        <c:delete val="0"/>
        <c:axPos val="b"/>
        <c:majorTickMark val="out"/>
        <c:minorTickMark val="none"/>
        <c:tickLblPos val="nextTo"/>
        <c:txPr>
          <a:bodyPr/>
          <a:lstStyle/>
          <a:p>
            <a:pPr>
              <a:defRPr sz="1800"/>
            </a:pPr>
            <a:endParaRPr lang="en-US"/>
          </a:p>
        </c:txPr>
        <c:crossAx val="137844224"/>
        <c:crosses val="autoZero"/>
        <c:auto val="1"/>
        <c:lblAlgn val="ctr"/>
        <c:lblOffset val="100"/>
        <c:noMultiLvlLbl val="0"/>
      </c:catAx>
      <c:valAx>
        <c:axId val="137844224"/>
        <c:scaling>
          <c:orientation val="minMax"/>
        </c:scaling>
        <c:delete val="0"/>
        <c:axPos val="l"/>
        <c:majorGridlines/>
        <c:title>
          <c:tx>
            <c:rich>
              <a:bodyPr rot="-5400000" vert="horz"/>
              <a:lstStyle/>
              <a:p>
                <a:pPr>
                  <a:defRPr sz="2000"/>
                </a:pPr>
                <a:r>
                  <a:rPr lang="de-CH" sz="2000"/>
                  <a:t>Comressive</a:t>
                </a:r>
                <a:r>
                  <a:rPr lang="de-CH" sz="2000" baseline="0"/>
                  <a:t> Strength (MPa)</a:t>
                </a:r>
                <a:endParaRPr lang="de-CH" sz="2000"/>
              </a:p>
            </c:rich>
          </c:tx>
          <c:layout/>
          <c:overlay val="0"/>
        </c:title>
        <c:numFmt formatCode="General" sourceLinked="1"/>
        <c:majorTickMark val="out"/>
        <c:minorTickMark val="none"/>
        <c:tickLblPos val="nextTo"/>
        <c:txPr>
          <a:bodyPr/>
          <a:lstStyle/>
          <a:p>
            <a:pPr>
              <a:defRPr sz="1800"/>
            </a:pPr>
            <a:endParaRPr lang="en-US"/>
          </a:p>
        </c:txPr>
        <c:crossAx val="137842688"/>
        <c:crosses val="autoZero"/>
        <c:crossBetween val="between"/>
      </c:valAx>
    </c:plotArea>
    <c:legend>
      <c:legendPos val="r"/>
      <c:layout>
        <c:manualLayout>
          <c:xMode val="edge"/>
          <c:yMode val="edge"/>
          <c:x val="0.14970888013998293"/>
          <c:y val="4.5912438028579909E-2"/>
          <c:w val="0.28840288713910872"/>
          <c:h val="0.41896981627296664"/>
        </c:manualLayout>
      </c:layout>
      <c:overlay val="0"/>
      <c:txPr>
        <a:bodyPr/>
        <a:lstStyle/>
        <a:p>
          <a:pPr>
            <a:defRPr sz="1800"/>
          </a:pPr>
          <a:endParaRPr lang="en-US"/>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Aluminate (XRD)</c:v>
          </c:tx>
          <c:spPr>
            <a:ln w="28575">
              <a:noFill/>
            </a:ln>
          </c:spPr>
          <c:marker>
            <c:symbol val="circle"/>
            <c:size val="9"/>
            <c:spPr>
              <a:solidFill>
                <a:schemeClr val="tx2"/>
              </a:solidFill>
              <a:ln>
                <a:solidFill>
                  <a:schemeClr val="tx1"/>
                </a:solidFill>
              </a:ln>
            </c:spPr>
          </c:marker>
          <c:xVal>
            <c:numRef>
              <c:f>Sheet8!$N$35:$N$113</c:f>
              <c:numCache>
                <c:formatCode>0.00</c:formatCode>
                <c:ptCount val="79"/>
                <c:pt idx="0">
                  <c:v>-0.39981382978723523</c:v>
                </c:pt>
                <c:pt idx="1">
                  <c:v>-0.66505319148936171</c:v>
                </c:pt>
                <c:pt idx="2">
                  <c:v>-0.51311170212765855</c:v>
                </c:pt>
                <c:pt idx="3">
                  <c:v>-0.33515957446808531</c:v>
                </c:pt>
                <c:pt idx="4">
                  <c:v>-0.53311170212765957</c:v>
                </c:pt>
                <c:pt idx="5">
                  <c:v>-0.55268617021276556</c:v>
                </c:pt>
                <c:pt idx="6">
                  <c:v>-0.74683510638298023</c:v>
                </c:pt>
                <c:pt idx="7">
                  <c:v>-0.34981382978723485</c:v>
                </c:pt>
                <c:pt idx="8">
                  <c:v>-0.6750531914893616</c:v>
                </c:pt>
                <c:pt idx="9">
                  <c:v>0.48941489361702251</c:v>
                </c:pt>
                <c:pt idx="10">
                  <c:v>-0.53023936170212616</c:v>
                </c:pt>
                <c:pt idx="11">
                  <c:v>-0.69119680851063869</c:v>
                </c:pt>
                <c:pt idx="12">
                  <c:v>-0.55819148936170215</c:v>
                </c:pt>
                <c:pt idx="13">
                  <c:v>-0.18130319148936225</c:v>
                </c:pt>
                <c:pt idx="14">
                  <c:v>-0.39880319148936277</c:v>
                </c:pt>
                <c:pt idx="15">
                  <c:v>-0.37172872340425644</c:v>
                </c:pt>
                <c:pt idx="16">
                  <c:v>-0.10196808510638297</c:v>
                </c:pt>
                <c:pt idx="17">
                  <c:v>-0.35587765957446915</c:v>
                </c:pt>
                <c:pt idx="18">
                  <c:v>-0.89257978723404241</c:v>
                </c:pt>
                <c:pt idx="19">
                  <c:v>-0.78050531914893628</c:v>
                </c:pt>
                <c:pt idx="20">
                  <c:v>2.4760638297872388E-2</c:v>
                </c:pt>
                <c:pt idx="21">
                  <c:v>-0.11622340425531942</c:v>
                </c:pt>
                <c:pt idx="22">
                  <c:v>-0.40574468085106391</c:v>
                </c:pt>
                <c:pt idx="23">
                  <c:v>0.66909574468085298</c:v>
                </c:pt>
                <c:pt idx="24">
                  <c:v>0.45077127659574484</c:v>
                </c:pt>
                <c:pt idx="25">
                  <c:v>-0.25521276595744802</c:v>
                </c:pt>
                <c:pt idx="26">
                  <c:v>-0.25813829787234038</c:v>
                </c:pt>
                <c:pt idx="27">
                  <c:v>0.39148936170212878</c:v>
                </c:pt>
                <c:pt idx="28">
                  <c:v>0.31946808510638386</c:v>
                </c:pt>
                <c:pt idx="29">
                  <c:v>2.1489361702127702E-2</c:v>
                </c:pt>
                <c:pt idx="30">
                  <c:v>0.58186170212765831</c:v>
                </c:pt>
                <c:pt idx="31">
                  <c:v>0.51547872340425549</c:v>
                </c:pt>
                <c:pt idx="32">
                  <c:v>0.11037234042553204</c:v>
                </c:pt>
                <c:pt idx="33">
                  <c:v>-0.14691489361702187</c:v>
                </c:pt>
                <c:pt idx="34">
                  <c:v>9.07446808510637E-2</c:v>
                </c:pt>
                <c:pt idx="35">
                  <c:v>0.59473404255319307</c:v>
                </c:pt>
                <c:pt idx="36">
                  <c:v>0.78175531914893615</c:v>
                </c:pt>
                <c:pt idx="37">
                  <c:v>0.18069148936170273</c:v>
                </c:pt>
                <c:pt idx="38">
                  <c:v>-5.4202127659574439E-2</c:v>
                </c:pt>
                <c:pt idx="39">
                  <c:v>-0.13234042553191494</c:v>
                </c:pt>
                <c:pt idx="40">
                  <c:v>8.4095744680851028E-2</c:v>
                </c:pt>
                <c:pt idx="41">
                  <c:v>0.25505319148936167</c:v>
                </c:pt>
                <c:pt idx="42">
                  <c:v>-1.9574468085106503E-2</c:v>
                </c:pt>
                <c:pt idx="43">
                  <c:v>-0.10601063829787218</c:v>
                </c:pt>
                <c:pt idx="44">
                  <c:v>6.0585106382978759E-2</c:v>
                </c:pt>
                <c:pt idx="45">
                  <c:v>3.968085106382975E-2</c:v>
                </c:pt>
                <c:pt idx="46">
                  <c:v>-8.4521276595744765E-2</c:v>
                </c:pt>
                <c:pt idx="47">
                  <c:v>2.6063829787234603E-3</c:v>
                </c:pt>
                <c:pt idx="48">
                  <c:v>-1.914893617021296E-3</c:v>
                </c:pt>
                <c:pt idx="49">
                  <c:v>-0.16994680851063873</c:v>
                </c:pt>
                <c:pt idx="50">
                  <c:v>-1.2088829787234041</c:v>
                </c:pt>
                <c:pt idx="51">
                  <c:v>0.86781914893617063</c:v>
                </c:pt>
                <c:pt idx="52">
                  <c:v>0.77781914893617143</c:v>
                </c:pt>
                <c:pt idx="53">
                  <c:v>1.5790957446808513</c:v>
                </c:pt>
                <c:pt idx="54">
                  <c:v>1.1556382978723374</c:v>
                </c:pt>
                <c:pt idx="55">
                  <c:v>1.4896276595744637</c:v>
                </c:pt>
                <c:pt idx="56">
                  <c:v>1.269627659574464</c:v>
                </c:pt>
                <c:pt idx="57">
                  <c:v>-0.28361702127659583</c:v>
                </c:pt>
                <c:pt idx="58">
                  <c:v>0.79680851063829916</c:v>
                </c:pt>
                <c:pt idx="59">
                  <c:v>-4.2819148936170282E-2</c:v>
                </c:pt>
                <c:pt idx="60">
                  <c:v>-0.30835106382978827</c:v>
                </c:pt>
                <c:pt idx="61">
                  <c:v>-0.44021276595744807</c:v>
                </c:pt>
                <c:pt idx="62">
                  <c:v>-0.18670212765957428</c:v>
                </c:pt>
                <c:pt idx="63">
                  <c:v>-0.31164893617021339</c:v>
                </c:pt>
                <c:pt idx="64">
                  <c:v>0.85095744680851204</c:v>
                </c:pt>
                <c:pt idx="65">
                  <c:v>-0.19106382978723421</c:v>
                </c:pt>
                <c:pt idx="66">
                  <c:v>-0.23170212765957438</c:v>
                </c:pt>
                <c:pt idx="67">
                  <c:v>-0.50728723404255316</c:v>
                </c:pt>
                <c:pt idx="68">
                  <c:v>-0.15292553191489391</c:v>
                </c:pt>
                <c:pt idx="69">
                  <c:v>-0.13505319148936204</c:v>
                </c:pt>
                <c:pt idx="70">
                  <c:v>-5.063829787234049E-2</c:v>
                </c:pt>
                <c:pt idx="71">
                  <c:v>-0.27946808510638332</c:v>
                </c:pt>
                <c:pt idx="72">
                  <c:v>0.70069148936170345</c:v>
                </c:pt>
                <c:pt idx="73">
                  <c:v>0.65170212765957702</c:v>
                </c:pt>
                <c:pt idx="74">
                  <c:v>-0.37228723404255332</c:v>
                </c:pt>
                <c:pt idx="75">
                  <c:v>-0.17909574468085121</c:v>
                </c:pt>
                <c:pt idx="76">
                  <c:v>0.6909574468085119</c:v>
                </c:pt>
                <c:pt idx="77">
                  <c:v>-1.2261170212766002</c:v>
                </c:pt>
                <c:pt idx="78">
                  <c:v>-0.32872340425531932</c:v>
                </c:pt>
              </c:numCache>
            </c:numRef>
          </c:xVal>
          <c:yVal>
            <c:numRef>
              <c:f>Sheet8!$D$35:$D$113</c:f>
              <c:numCache>
                <c:formatCode>0.0</c:formatCode>
                <c:ptCount val="79"/>
                <c:pt idx="0">
                  <c:v>8.5</c:v>
                </c:pt>
                <c:pt idx="1">
                  <c:v>8.1</c:v>
                </c:pt>
                <c:pt idx="2">
                  <c:v>8.6000000000000014</c:v>
                </c:pt>
                <c:pt idx="3">
                  <c:v>5</c:v>
                </c:pt>
                <c:pt idx="4">
                  <c:v>8.3000000000000007</c:v>
                </c:pt>
                <c:pt idx="5">
                  <c:v>7.8000000000000007</c:v>
                </c:pt>
                <c:pt idx="6">
                  <c:v>6.3</c:v>
                </c:pt>
                <c:pt idx="7">
                  <c:v>5.0999999999999996</c:v>
                </c:pt>
                <c:pt idx="8">
                  <c:v>6.1</c:v>
                </c:pt>
                <c:pt idx="9">
                  <c:v>9.7000000000000011</c:v>
                </c:pt>
                <c:pt idx="10">
                  <c:v>7.5</c:v>
                </c:pt>
                <c:pt idx="11">
                  <c:v>9.2000000000000011</c:v>
                </c:pt>
                <c:pt idx="12">
                  <c:v>6.3999999999999995</c:v>
                </c:pt>
                <c:pt idx="13">
                  <c:v>6.6</c:v>
                </c:pt>
                <c:pt idx="14">
                  <c:v>4.0999999999999996</c:v>
                </c:pt>
                <c:pt idx="15">
                  <c:v>10.4</c:v>
                </c:pt>
                <c:pt idx="16">
                  <c:v>6.4</c:v>
                </c:pt>
                <c:pt idx="17">
                  <c:v>7</c:v>
                </c:pt>
                <c:pt idx="18">
                  <c:v>10.900000000000002</c:v>
                </c:pt>
                <c:pt idx="19">
                  <c:v>10.600000000000001</c:v>
                </c:pt>
                <c:pt idx="20">
                  <c:v>3.1</c:v>
                </c:pt>
                <c:pt idx="21">
                  <c:v>5.8</c:v>
                </c:pt>
                <c:pt idx="22">
                  <c:v>9.1</c:v>
                </c:pt>
                <c:pt idx="23">
                  <c:v>5.4</c:v>
                </c:pt>
                <c:pt idx="24">
                  <c:v>8.9</c:v>
                </c:pt>
                <c:pt idx="25">
                  <c:v>11.8</c:v>
                </c:pt>
                <c:pt idx="26">
                  <c:v>4.8100000000000005</c:v>
                </c:pt>
                <c:pt idx="27">
                  <c:v>3.4</c:v>
                </c:pt>
                <c:pt idx="28">
                  <c:v>3.3899999999999997</c:v>
                </c:pt>
                <c:pt idx="29">
                  <c:v>7.6899999999999995</c:v>
                </c:pt>
                <c:pt idx="30">
                  <c:v>5</c:v>
                </c:pt>
                <c:pt idx="31">
                  <c:v>4.34</c:v>
                </c:pt>
                <c:pt idx="32">
                  <c:v>5.4300000000000024</c:v>
                </c:pt>
                <c:pt idx="33">
                  <c:v>5.1199999999999966</c:v>
                </c:pt>
                <c:pt idx="34">
                  <c:v>8.77</c:v>
                </c:pt>
                <c:pt idx="35">
                  <c:v>3</c:v>
                </c:pt>
                <c:pt idx="36">
                  <c:v>2.4</c:v>
                </c:pt>
                <c:pt idx="37">
                  <c:v>5.0999999999999996</c:v>
                </c:pt>
                <c:pt idx="38">
                  <c:v>10.5</c:v>
                </c:pt>
                <c:pt idx="39">
                  <c:v>10.7</c:v>
                </c:pt>
                <c:pt idx="40">
                  <c:v>3.6</c:v>
                </c:pt>
                <c:pt idx="41">
                  <c:v>2.9</c:v>
                </c:pt>
                <c:pt idx="42">
                  <c:v>3.6</c:v>
                </c:pt>
                <c:pt idx="43">
                  <c:v>4.0999999999999996</c:v>
                </c:pt>
                <c:pt idx="44">
                  <c:v>4.9000000000000004</c:v>
                </c:pt>
                <c:pt idx="45">
                  <c:v>5.8999999999999995</c:v>
                </c:pt>
                <c:pt idx="46">
                  <c:v>5.2</c:v>
                </c:pt>
                <c:pt idx="47">
                  <c:v>5.0999999999999996</c:v>
                </c:pt>
                <c:pt idx="48">
                  <c:v>5</c:v>
                </c:pt>
                <c:pt idx="49">
                  <c:v>6.1999999999999975</c:v>
                </c:pt>
                <c:pt idx="50">
                  <c:v>11.8</c:v>
                </c:pt>
                <c:pt idx="51">
                  <c:v>3.8</c:v>
                </c:pt>
                <c:pt idx="52">
                  <c:v>3.7</c:v>
                </c:pt>
                <c:pt idx="53">
                  <c:v>2.7</c:v>
                </c:pt>
                <c:pt idx="54">
                  <c:v>2.9</c:v>
                </c:pt>
                <c:pt idx="55">
                  <c:v>2.7</c:v>
                </c:pt>
                <c:pt idx="56">
                  <c:v>4.4000000000000004</c:v>
                </c:pt>
                <c:pt idx="57">
                  <c:v>11.600000000000001</c:v>
                </c:pt>
                <c:pt idx="58">
                  <c:v>3.5</c:v>
                </c:pt>
                <c:pt idx="59">
                  <c:v>6</c:v>
                </c:pt>
                <c:pt idx="60">
                  <c:v>3.5</c:v>
                </c:pt>
                <c:pt idx="61">
                  <c:v>11.5</c:v>
                </c:pt>
                <c:pt idx="62">
                  <c:v>5.9</c:v>
                </c:pt>
                <c:pt idx="63">
                  <c:v>5.8000000000000007</c:v>
                </c:pt>
                <c:pt idx="64">
                  <c:v>3.3</c:v>
                </c:pt>
                <c:pt idx="65">
                  <c:v>6.8000000000000007</c:v>
                </c:pt>
                <c:pt idx="66">
                  <c:v>10</c:v>
                </c:pt>
                <c:pt idx="67">
                  <c:v>10</c:v>
                </c:pt>
                <c:pt idx="68">
                  <c:v>8.3000000000000007</c:v>
                </c:pt>
                <c:pt idx="69">
                  <c:v>7.2</c:v>
                </c:pt>
                <c:pt idx="70">
                  <c:v>3.8</c:v>
                </c:pt>
                <c:pt idx="71">
                  <c:v>7.9</c:v>
                </c:pt>
                <c:pt idx="72">
                  <c:v>4.7</c:v>
                </c:pt>
                <c:pt idx="73">
                  <c:v>4.3</c:v>
                </c:pt>
                <c:pt idx="74">
                  <c:v>7.5</c:v>
                </c:pt>
                <c:pt idx="75">
                  <c:v>8.8000000000000007</c:v>
                </c:pt>
                <c:pt idx="76">
                  <c:v>5.1000000000000005</c:v>
                </c:pt>
                <c:pt idx="77">
                  <c:v>8.1</c:v>
                </c:pt>
                <c:pt idx="78">
                  <c:v>7.4</c:v>
                </c:pt>
              </c:numCache>
            </c:numRef>
          </c:yVal>
          <c:smooth val="0"/>
        </c:ser>
        <c:ser>
          <c:idx val="1"/>
          <c:order val="1"/>
          <c:tx>
            <c:v>C3A Bogue</c:v>
          </c:tx>
          <c:spPr>
            <a:ln w="28575">
              <a:noFill/>
            </a:ln>
          </c:spPr>
          <c:marker>
            <c:symbol val="circle"/>
            <c:size val="9"/>
            <c:spPr>
              <a:ln>
                <a:solidFill>
                  <a:schemeClr val="tx1"/>
                </a:solidFill>
              </a:ln>
            </c:spPr>
          </c:marker>
          <c:xVal>
            <c:numRef>
              <c:f>Sheet8!$N$35:$N$113</c:f>
              <c:numCache>
                <c:formatCode>0.00</c:formatCode>
                <c:ptCount val="79"/>
                <c:pt idx="0">
                  <c:v>-0.39981382978723523</c:v>
                </c:pt>
                <c:pt idx="1">
                  <c:v>-0.66505319148936171</c:v>
                </c:pt>
                <c:pt idx="2">
                  <c:v>-0.51311170212765855</c:v>
                </c:pt>
                <c:pt idx="3">
                  <c:v>-0.33515957446808531</c:v>
                </c:pt>
                <c:pt idx="4">
                  <c:v>-0.53311170212765957</c:v>
                </c:pt>
                <c:pt idx="5">
                  <c:v>-0.55268617021276556</c:v>
                </c:pt>
                <c:pt idx="6">
                  <c:v>-0.74683510638298023</c:v>
                </c:pt>
                <c:pt idx="7">
                  <c:v>-0.34981382978723485</c:v>
                </c:pt>
                <c:pt idx="8">
                  <c:v>-0.6750531914893616</c:v>
                </c:pt>
                <c:pt idx="9">
                  <c:v>0.48941489361702251</c:v>
                </c:pt>
                <c:pt idx="10">
                  <c:v>-0.53023936170212616</c:v>
                </c:pt>
                <c:pt idx="11">
                  <c:v>-0.69119680851063869</c:v>
                </c:pt>
                <c:pt idx="12">
                  <c:v>-0.55819148936170215</c:v>
                </c:pt>
                <c:pt idx="13">
                  <c:v>-0.18130319148936225</c:v>
                </c:pt>
                <c:pt idx="14">
                  <c:v>-0.39880319148936277</c:v>
                </c:pt>
                <c:pt idx="15">
                  <c:v>-0.37172872340425644</c:v>
                </c:pt>
                <c:pt idx="16">
                  <c:v>-0.10196808510638297</c:v>
                </c:pt>
                <c:pt idx="17">
                  <c:v>-0.35587765957446915</c:v>
                </c:pt>
                <c:pt idx="18">
                  <c:v>-0.89257978723404241</c:v>
                </c:pt>
                <c:pt idx="19">
                  <c:v>-0.78050531914893628</c:v>
                </c:pt>
                <c:pt idx="20">
                  <c:v>2.4760638297872388E-2</c:v>
                </c:pt>
                <c:pt idx="21">
                  <c:v>-0.11622340425531942</c:v>
                </c:pt>
                <c:pt idx="22">
                  <c:v>-0.40574468085106391</c:v>
                </c:pt>
                <c:pt idx="23">
                  <c:v>0.66909574468085298</c:v>
                </c:pt>
                <c:pt idx="24">
                  <c:v>0.45077127659574484</c:v>
                </c:pt>
                <c:pt idx="25">
                  <c:v>-0.25521276595744802</c:v>
                </c:pt>
                <c:pt idx="26">
                  <c:v>-0.25813829787234038</c:v>
                </c:pt>
                <c:pt idx="27">
                  <c:v>0.39148936170212878</c:v>
                </c:pt>
                <c:pt idx="28">
                  <c:v>0.31946808510638386</c:v>
                </c:pt>
                <c:pt idx="29">
                  <c:v>2.1489361702127702E-2</c:v>
                </c:pt>
                <c:pt idx="30">
                  <c:v>0.58186170212765831</c:v>
                </c:pt>
                <c:pt idx="31">
                  <c:v>0.51547872340425549</c:v>
                </c:pt>
                <c:pt idx="32">
                  <c:v>0.11037234042553204</c:v>
                </c:pt>
                <c:pt idx="33">
                  <c:v>-0.14691489361702187</c:v>
                </c:pt>
                <c:pt idx="34">
                  <c:v>9.07446808510637E-2</c:v>
                </c:pt>
                <c:pt idx="35">
                  <c:v>0.59473404255319307</c:v>
                </c:pt>
                <c:pt idx="36">
                  <c:v>0.78175531914893615</c:v>
                </c:pt>
                <c:pt idx="37">
                  <c:v>0.18069148936170273</c:v>
                </c:pt>
                <c:pt idx="38">
                  <c:v>-5.4202127659574439E-2</c:v>
                </c:pt>
                <c:pt idx="39">
                  <c:v>-0.13234042553191494</c:v>
                </c:pt>
                <c:pt idx="40">
                  <c:v>8.4095744680851028E-2</c:v>
                </c:pt>
                <c:pt idx="41">
                  <c:v>0.25505319148936167</c:v>
                </c:pt>
                <c:pt idx="42">
                  <c:v>-1.9574468085106503E-2</c:v>
                </c:pt>
                <c:pt idx="43">
                  <c:v>-0.10601063829787218</c:v>
                </c:pt>
                <c:pt idx="44">
                  <c:v>6.0585106382978759E-2</c:v>
                </c:pt>
                <c:pt idx="45">
                  <c:v>3.968085106382975E-2</c:v>
                </c:pt>
                <c:pt idx="46">
                  <c:v>-8.4521276595744765E-2</c:v>
                </c:pt>
                <c:pt idx="47">
                  <c:v>2.6063829787234603E-3</c:v>
                </c:pt>
                <c:pt idx="48">
                  <c:v>-1.914893617021296E-3</c:v>
                </c:pt>
                <c:pt idx="49">
                  <c:v>-0.16994680851063873</c:v>
                </c:pt>
                <c:pt idx="50">
                  <c:v>-1.2088829787234041</c:v>
                </c:pt>
                <c:pt idx="51">
                  <c:v>0.86781914893617063</c:v>
                </c:pt>
                <c:pt idx="52">
                  <c:v>0.77781914893617143</c:v>
                </c:pt>
                <c:pt idx="53">
                  <c:v>1.5790957446808513</c:v>
                </c:pt>
                <c:pt idx="54">
                  <c:v>1.1556382978723374</c:v>
                </c:pt>
                <c:pt idx="55">
                  <c:v>1.4896276595744637</c:v>
                </c:pt>
                <c:pt idx="56">
                  <c:v>1.269627659574464</c:v>
                </c:pt>
                <c:pt idx="57">
                  <c:v>-0.28361702127659583</c:v>
                </c:pt>
                <c:pt idx="58">
                  <c:v>0.79680851063829916</c:v>
                </c:pt>
                <c:pt idx="59">
                  <c:v>-4.2819148936170282E-2</c:v>
                </c:pt>
                <c:pt idx="60">
                  <c:v>-0.30835106382978827</c:v>
                </c:pt>
                <c:pt idx="61">
                  <c:v>-0.44021276595744807</c:v>
                </c:pt>
                <c:pt idx="62">
                  <c:v>-0.18670212765957428</c:v>
                </c:pt>
                <c:pt idx="63">
                  <c:v>-0.31164893617021339</c:v>
                </c:pt>
                <c:pt idx="64">
                  <c:v>0.85095744680851204</c:v>
                </c:pt>
                <c:pt idx="65">
                  <c:v>-0.19106382978723421</c:v>
                </c:pt>
                <c:pt idx="66">
                  <c:v>-0.23170212765957438</c:v>
                </c:pt>
                <c:pt idx="67">
                  <c:v>-0.50728723404255316</c:v>
                </c:pt>
                <c:pt idx="68">
                  <c:v>-0.15292553191489391</c:v>
                </c:pt>
                <c:pt idx="69">
                  <c:v>-0.13505319148936204</c:v>
                </c:pt>
                <c:pt idx="70">
                  <c:v>-5.063829787234049E-2</c:v>
                </c:pt>
                <c:pt idx="71">
                  <c:v>-0.27946808510638332</c:v>
                </c:pt>
                <c:pt idx="72">
                  <c:v>0.70069148936170345</c:v>
                </c:pt>
                <c:pt idx="73">
                  <c:v>0.65170212765957702</c:v>
                </c:pt>
                <c:pt idx="74">
                  <c:v>-0.37228723404255332</c:v>
                </c:pt>
                <c:pt idx="75">
                  <c:v>-0.17909574468085121</c:v>
                </c:pt>
                <c:pt idx="76">
                  <c:v>0.6909574468085119</c:v>
                </c:pt>
                <c:pt idx="77">
                  <c:v>-1.2261170212766002</c:v>
                </c:pt>
                <c:pt idx="78">
                  <c:v>-0.32872340425531932</c:v>
                </c:pt>
              </c:numCache>
            </c:numRef>
          </c:xVal>
          <c:yVal>
            <c:numRef>
              <c:f>Sheet8!$M$35:$M$113</c:f>
              <c:numCache>
                <c:formatCode>0.00</c:formatCode>
                <c:ptCount val="79"/>
                <c:pt idx="0">
                  <c:v>9.0635600000000025</c:v>
                </c:pt>
                <c:pt idx="1">
                  <c:v>7.843560000000001</c:v>
                </c:pt>
                <c:pt idx="2">
                  <c:v>8.9272000000000009</c:v>
                </c:pt>
                <c:pt idx="3">
                  <c:v>7.8812599999999993</c:v>
                </c:pt>
                <c:pt idx="4">
                  <c:v>9.0376800000000017</c:v>
                </c:pt>
                <c:pt idx="5">
                  <c:v>8.8285400000000003</c:v>
                </c:pt>
                <c:pt idx="6">
                  <c:v>7.7570999999999986</c:v>
                </c:pt>
                <c:pt idx="7">
                  <c:v>6.9800199999999997</c:v>
                </c:pt>
                <c:pt idx="8">
                  <c:v>6.8685399999999888</c:v>
                </c:pt>
                <c:pt idx="9">
                  <c:v>10.725340000000001</c:v>
                </c:pt>
                <c:pt idx="10">
                  <c:v>9.026860000000001</c:v>
                </c:pt>
                <c:pt idx="11">
                  <c:v>7.9464599999999983</c:v>
                </c:pt>
                <c:pt idx="12">
                  <c:v>8.3215600000000016</c:v>
                </c:pt>
                <c:pt idx="13">
                  <c:v>9.1149399999999989</c:v>
                </c:pt>
                <c:pt idx="14">
                  <c:v>8.4901400000000002</c:v>
                </c:pt>
                <c:pt idx="15">
                  <c:v>10.67906</c:v>
                </c:pt>
                <c:pt idx="16">
                  <c:v>8.8307800000000007</c:v>
                </c:pt>
                <c:pt idx="17">
                  <c:v>8.432660000000002</c:v>
                </c:pt>
                <c:pt idx="18">
                  <c:v>8.3572600000000037</c:v>
                </c:pt>
                <c:pt idx="19">
                  <c:v>6.9912199999999984</c:v>
                </c:pt>
                <c:pt idx="20">
                  <c:v>7.4544000000000006</c:v>
                </c:pt>
                <c:pt idx="21">
                  <c:v>8.4891400000000026</c:v>
                </c:pt>
                <c:pt idx="22">
                  <c:v>8.6363199999999996</c:v>
                </c:pt>
                <c:pt idx="23">
                  <c:v>10.339040000000002</c:v>
                </c:pt>
                <c:pt idx="24">
                  <c:v>10.45486</c:v>
                </c:pt>
                <c:pt idx="25">
                  <c:v>8.6226400000000005</c:v>
                </c:pt>
                <c:pt idx="26">
                  <c:v>6.8040999999999965</c:v>
                </c:pt>
                <c:pt idx="27">
                  <c:v>8.2347199999999994</c:v>
                </c:pt>
                <c:pt idx="28">
                  <c:v>8.6711600000000004</c:v>
                </c:pt>
                <c:pt idx="29">
                  <c:v>10.42526</c:v>
                </c:pt>
                <c:pt idx="30">
                  <c:v>9.3410000000000011</c:v>
                </c:pt>
                <c:pt idx="31">
                  <c:v>9.5954200000000007</c:v>
                </c:pt>
                <c:pt idx="32">
                  <c:v>8.204740000000001</c:v>
                </c:pt>
                <c:pt idx="33">
                  <c:v>8.4412400000000005</c:v>
                </c:pt>
                <c:pt idx="34">
                  <c:v>10.555760000000006</c:v>
                </c:pt>
                <c:pt idx="35">
                  <c:v>8.1832000000000011</c:v>
                </c:pt>
                <c:pt idx="36">
                  <c:v>7.9881200000000003</c:v>
                </c:pt>
                <c:pt idx="37">
                  <c:v>7.8887399999999985</c:v>
                </c:pt>
                <c:pt idx="38">
                  <c:v>10.704700000000003</c:v>
                </c:pt>
                <c:pt idx="39">
                  <c:v>9.7384999999999984</c:v>
                </c:pt>
                <c:pt idx="40">
                  <c:v>8.2053600000000007</c:v>
                </c:pt>
                <c:pt idx="41">
                  <c:v>7.7092000000000098</c:v>
                </c:pt>
                <c:pt idx="42">
                  <c:v>8.3203200000000006</c:v>
                </c:pt>
                <c:pt idx="43">
                  <c:v>7.9211999999999998</c:v>
                </c:pt>
                <c:pt idx="44">
                  <c:v>8.4591600000000007</c:v>
                </c:pt>
                <c:pt idx="45">
                  <c:v>7.7944199999999899</c:v>
                </c:pt>
                <c:pt idx="46">
                  <c:v>7.8873600000000001</c:v>
                </c:pt>
                <c:pt idx="47">
                  <c:v>7.9311600000000109</c:v>
                </c:pt>
                <c:pt idx="48">
                  <c:v>7.5579199999999878</c:v>
                </c:pt>
                <c:pt idx="49">
                  <c:v>7.6492400000000034</c:v>
                </c:pt>
                <c:pt idx="50">
                  <c:v>7.42403999999999</c:v>
                </c:pt>
                <c:pt idx="51">
                  <c:v>8.646139999999999</c:v>
                </c:pt>
                <c:pt idx="52">
                  <c:v>8.633700000000001</c:v>
                </c:pt>
                <c:pt idx="53">
                  <c:v>8.3882400000000015</c:v>
                </c:pt>
                <c:pt idx="54">
                  <c:v>8.4693600000000018</c:v>
                </c:pt>
                <c:pt idx="55">
                  <c:v>8.2359599999999986</c:v>
                </c:pt>
                <c:pt idx="56">
                  <c:v>8.3480600000000003</c:v>
                </c:pt>
                <c:pt idx="57">
                  <c:v>10.89902</c:v>
                </c:pt>
                <c:pt idx="58">
                  <c:v>9.7119999999999997</c:v>
                </c:pt>
                <c:pt idx="59">
                  <c:v>6.8638199999999889</c:v>
                </c:pt>
                <c:pt idx="60">
                  <c:v>6.2737199999999991</c:v>
                </c:pt>
                <c:pt idx="61">
                  <c:v>12.16206</c:v>
                </c:pt>
                <c:pt idx="62">
                  <c:v>7.7898000000000014</c:v>
                </c:pt>
                <c:pt idx="63">
                  <c:v>7.6544399999999877</c:v>
                </c:pt>
                <c:pt idx="64">
                  <c:v>7.6928999999999945</c:v>
                </c:pt>
                <c:pt idx="65">
                  <c:v>7.7660600000000004</c:v>
                </c:pt>
                <c:pt idx="66">
                  <c:v>8.7710599999999985</c:v>
                </c:pt>
                <c:pt idx="67">
                  <c:v>8.6393199999999997</c:v>
                </c:pt>
                <c:pt idx="68">
                  <c:v>8.9198600000000035</c:v>
                </c:pt>
                <c:pt idx="69">
                  <c:v>8.7794000000000008</c:v>
                </c:pt>
                <c:pt idx="70">
                  <c:v>8.3356200000000022</c:v>
                </c:pt>
                <c:pt idx="71">
                  <c:v>8.3959600000000005</c:v>
                </c:pt>
                <c:pt idx="72">
                  <c:v>8.9928800000000066</c:v>
                </c:pt>
                <c:pt idx="73">
                  <c:v>8.4127400000000048</c:v>
                </c:pt>
                <c:pt idx="74">
                  <c:v>8.5374200000000009</c:v>
                </c:pt>
                <c:pt idx="75">
                  <c:v>9.1465400000000017</c:v>
                </c:pt>
                <c:pt idx="76">
                  <c:v>8.7321200000000001</c:v>
                </c:pt>
                <c:pt idx="77">
                  <c:v>7.6653999999999956</c:v>
                </c:pt>
                <c:pt idx="78">
                  <c:v>9.3795600000000068</c:v>
                </c:pt>
              </c:numCache>
            </c:numRef>
          </c:yVal>
          <c:smooth val="0"/>
        </c:ser>
        <c:dLbls>
          <c:showLegendKey val="0"/>
          <c:showVal val="0"/>
          <c:showCatName val="0"/>
          <c:showSerName val="0"/>
          <c:showPercent val="0"/>
          <c:showBubbleSize val="0"/>
        </c:dLbls>
        <c:axId val="143806848"/>
        <c:axId val="143809152"/>
      </c:scatterChart>
      <c:valAx>
        <c:axId val="143806848"/>
        <c:scaling>
          <c:orientation val="minMax"/>
        </c:scaling>
        <c:delete val="0"/>
        <c:axPos val="b"/>
        <c:title>
          <c:tx>
            <c:rich>
              <a:bodyPr/>
              <a:lstStyle/>
              <a:p>
                <a:pPr>
                  <a:defRPr/>
                </a:pPr>
                <a:r>
                  <a:rPr lang="en-US"/>
                  <a:t>"Free" SO3 [%]</a:t>
                </a:r>
              </a:p>
            </c:rich>
          </c:tx>
          <c:layout/>
          <c:overlay val="0"/>
        </c:title>
        <c:numFmt formatCode="0.0" sourceLinked="0"/>
        <c:majorTickMark val="out"/>
        <c:minorTickMark val="none"/>
        <c:tickLblPos val="nextTo"/>
        <c:crossAx val="143809152"/>
        <c:crosses val="autoZero"/>
        <c:crossBetween val="midCat"/>
      </c:valAx>
      <c:valAx>
        <c:axId val="143809152"/>
        <c:scaling>
          <c:orientation val="minMax"/>
        </c:scaling>
        <c:delete val="0"/>
        <c:axPos val="l"/>
        <c:majorGridlines/>
        <c:title>
          <c:tx>
            <c:rich>
              <a:bodyPr rot="-5400000" vert="horz"/>
              <a:lstStyle/>
              <a:p>
                <a:pPr>
                  <a:defRPr/>
                </a:pPr>
                <a:r>
                  <a:rPr lang="en-US"/>
                  <a:t>C3A / Aluminate [%]</a:t>
                </a:r>
              </a:p>
            </c:rich>
          </c:tx>
          <c:layout/>
          <c:overlay val="0"/>
        </c:title>
        <c:numFmt formatCode="0.0" sourceLinked="1"/>
        <c:majorTickMark val="out"/>
        <c:minorTickMark val="none"/>
        <c:tickLblPos val="nextTo"/>
        <c:crossAx val="143806848"/>
        <c:crosses val="autoZero"/>
        <c:crossBetween val="midCat"/>
      </c:valAx>
    </c:plotArea>
    <c:legend>
      <c:legendPos val="t"/>
      <c:layout/>
      <c:overlay val="0"/>
    </c:legend>
    <c:plotVisOnly val="1"/>
    <c:dispBlanksAs val="gap"/>
    <c:showDLblsOverMax val="0"/>
  </c:chart>
  <c:txPr>
    <a:bodyPr/>
    <a:lstStyle/>
    <a:p>
      <a:pPr>
        <a:defRPr sz="14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200" b="1" i="0" u="none" strike="noStrike" baseline="0">
                <a:solidFill>
                  <a:srgbClr val="000000"/>
                </a:solidFill>
                <a:latin typeface="Arial"/>
                <a:ea typeface="Arial"/>
                <a:cs typeface="Arial"/>
              </a:defRPr>
            </a:pPr>
            <a:r>
              <a:rPr lang="en-US"/>
              <a:t>Raw Meal Burnability </a:t>
            </a:r>
          </a:p>
        </c:rich>
      </c:tx>
      <c:layout>
        <c:manualLayout>
          <c:xMode val="edge"/>
          <c:yMode val="edge"/>
          <c:x val="0.29521963824289432"/>
          <c:y val="5.5269408472701252E-2"/>
        </c:manualLayout>
      </c:layout>
      <c:overlay val="0"/>
      <c:spPr>
        <a:noFill/>
        <a:ln w="25400">
          <a:noFill/>
        </a:ln>
      </c:spPr>
    </c:title>
    <c:autoTitleDeleted val="0"/>
    <c:plotArea>
      <c:layout>
        <c:manualLayout>
          <c:layoutTarget val="inner"/>
          <c:xMode val="edge"/>
          <c:yMode val="edge"/>
          <c:x val="7.0736434108527396E-2"/>
          <c:y val="0.14573643410852757"/>
          <c:w val="0.7839147286821706"/>
          <c:h val="0.77519379844961378"/>
        </c:manualLayout>
      </c:layout>
      <c:barChart>
        <c:barDir val="col"/>
        <c:grouping val="stacked"/>
        <c:varyColors val="0"/>
        <c:ser>
          <c:idx val="0"/>
          <c:order val="0"/>
          <c:tx>
            <c:strRef>
              <c:f>'Chart Data'!$A$3</c:f>
              <c:strCache>
                <c:ptCount val="1"/>
                <c:pt idx="0">
                  <c:v>very good</c:v>
                </c:pt>
              </c:strCache>
            </c:strRef>
          </c:tx>
          <c:spPr>
            <a:solidFill>
              <a:srgbClr val="00FF00"/>
            </a:solidFill>
            <a:ln w="12700">
              <a:solidFill>
                <a:srgbClr val="000000"/>
              </a:solidFill>
              <a:prstDash val="solid"/>
            </a:ln>
          </c:spPr>
          <c:invertIfNegative val="0"/>
          <c:cat>
            <c:strRef>
              <c:f>'Chart Data'!$B$2:$H$2</c:f>
              <c:strCache>
                <c:ptCount val="7"/>
                <c:pt idx="0">
                  <c:v>Rating</c:v>
                </c:pt>
                <c:pt idx="1">
                  <c:v>Mix 1</c:v>
                </c:pt>
                <c:pt idx="2">
                  <c:v>Mix 1</c:v>
                </c:pt>
                <c:pt idx="3">
                  <c:v>MPR</c:v>
                </c:pt>
                <c:pt idx="4">
                  <c:v>MPR</c:v>
                </c:pt>
                <c:pt idx="5">
                  <c:v>Mix 2</c:v>
                </c:pt>
                <c:pt idx="6">
                  <c:v>Mix 2</c:v>
                </c:pt>
              </c:strCache>
            </c:strRef>
          </c:cat>
          <c:val>
            <c:numRef>
              <c:f>'Chart Data'!$B$3:$D$3</c:f>
              <c:numCache>
                <c:formatCode>General</c:formatCode>
                <c:ptCount val="3"/>
                <c:pt idx="0" formatCode="@">
                  <c:v>0</c:v>
                </c:pt>
              </c:numCache>
            </c:numRef>
          </c:val>
        </c:ser>
        <c:ser>
          <c:idx val="1"/>
          <c:order val="1"/>
          <c:tx>
            <c:strRef>
              <c:f>'Chart Data'!$A$4</c:f>
              <c:strCache>
                <c:ptCount val="1"/>
                <c:pt idx="0">
                  <c:v>good</c:v>
                </c:pt>
              </c:strCache>
            </c:strRef>
          </c:tx>
          <c:spPr>
            <a:solidFill>
              <a:srgbClr val="008000"/>
            </a:solidFill>
            <a:ln w="12700">
              <a:solidFill>
                <a:srgbClr val="000000"/>
              </a:solidFill>
              <a:prstDash val="solid"/>
            </a:ln>
          </c:spPr>
          <c:invertIfNegative val="0"/>
          <c:cat>
            <c:strRef>
              <c:f>'Chart Data'!$B$2:$H$2</c:f>
              <c:strCache>
                <c:ptCount val="7"/>
                <c:pt idx="0">
                  <c:v>Rating</c:v>
                </c:pt>
                <c:pt idx="1">
                  <c:v>Mix 1</c:v>
                </c:pt>
                <c:pt idx="2">
                  <c:v>Mix 1</c:v>
                </c:pt>
                <c:pt idx="3">
                  <c:v>MPR</c:v>
                </c:pt>
                <c:pt idx="4">
                  <c:v>MPR</c:v>
                </c:pt>
                <c:pt idx="5">
                  <c:v>Mix 2</c:v>
                </c:pt>
                <c:pt idx="6">
                  <c:v>Mix 2</c:v>
                </c:pt>
              </c:strCache>
            </c:strRef>
          </c:cat>
          <c:val>
            <c:numRef>
              <c:f>'Chart Data'!$B$4:$D$4</c:f>
              <c:numCache>
                <c:formatCode>General</c:formatCode>
                <c:ptCount val="3"/>
                <c:pt idx="0" formatCode="@">
                  <c:v>0</c:v>
                </c:pt>
              </c:numCache>
            </c:numRef>
          </c:val>
        </c:ser>
        <c:ser>
          <c:idx val="2"/>
          <c:order val="2"/>
          <c:tx>
            <c:strRef>
              <c:f>'Chart Data'!$A$5</c:f>
              <c:strCache>
                <c:ptCount val="1"/>
                <c:pt idx="0">
                  <c:v>moderate</c:v>
                </c:pt>
              </c:strCache>
            </c:strRef>
          </c:tx>
          <c:spPr>
            <a:solidFill>
              <a:srgbClr val="808000"/>
            </a:solidFill>
            <a:ln w="12700">
              <a:solidFill>
                <a:srgbClr val="000000"/>
              </a:solidFill>
              <a:prstDash val="solid"/>
            </a:ln>
          </c:spPr>
          <c:invertIfNegative val="0"/>
          <c:cat>
            <c:strRef>
              <c:f>'Chart Data'!$B$2:$H$2</c:f>
              <c:strCache>
                <c:ptCount val="7"/>
                <c:pt idx="0">
                  <c:v>Rating</c:v>
                </c:pt>
                <c:pt idx="1">
                  <c:v>Mix 1</c:v>
                </c:pt>
                <c:pt idx="2">
                  <c:v>Mix 1</c:v>
                </c:pt>
                <c:pt idx="3">
                  <c:v>MPR</c:v>
                </c:pt>
                <c:pt idx="4">
                  <c:v>MPR</c:v>
                </c:pt>
                <c:pt idx="5">
                  <c:v>Mix 2</c:v>
                </c:pt>
                <c:pt idx="6">
                  <c:v>Mix 2</c:v>
                </c:pt>
              </c:strCache>
            </c:strRef>
          </c:cat>
          <c:val>
            <c:numRef>
              <c:f>'Chart Data'!$B$5:$D$5</c:f>
              <c:numCache>
                <c:formatCode>General</c:formatCode>
                <c:ptCount val="3"/>
                <c:pt idx="0" formatCode="@">
                  <c:v>0</c:v>
                </c:pt>
              </c:numCache>
            </c:numRef>
          </c:val>
        </c:ser>
        <c:ser>
          <c:idx val="3"/>
          <c:order val="3"/>
          <c:tx>
            <c:strRef>
              <c:f>'Chart Data'!$A$6</c:f>
              <c:strCache>
                <c:ptCount val="1"/>
                <c:pt idx="0">
                  <c:v>poor</c:v>
                </c:pt>
              </c:strCache>
            </c:strRef>
          </c:tx>
          <c:spPr>
            <a:solidFill>
              <a:srgbClr val="993300"/>
            </a:solidFill>
            <a:ln w="12700">
              <a:solidFill>
                <a:srgbClr val="000000"/>
              </a:solidFill>
              <a:prstDash val="solid"/>
            </a:ln>
          </c:spPr>
          <c:invertIfNegative val="0"/>
          <c:cat>
            <c:strRef>
              <c:f>'Chart Data'!$B$2:$H$2</c:f>
              <c:strCache>
                <c:ptCount val="7"/>
                <c:pt idx="0">
                  <c:v>Rating</c:v>
                </c:pt>
                <c:pt idx="1">
                  <c:v>Mix 1</c:v>
                </c:pt>
                <c:pt idx="2">
                  <c:v>Mix 1</c:v>
                </c:pt>
                <c:pt idx="3">
                  <c:v>MPR</c:v>
                </c:pt>
                <c:pt idx="4">
                  <c:v>MPR</c:v>
                </c:pt>
                <c:pt idx="5">
                  <c:v>Mix 2</c:v>
                </c:pt>
                <c:pt idx="6">
                  <c:v>Mix 2</c:v>
                </c:pt>
              </c:strCache>
            </c:strRef>
          </c:cat>
          <c:val>
            <c:numRef>
              <c:f>'Chart Data'!$B$6:$D$6</c:f>
              <c:numCache>
                <c:formatCode>General</c:formatCode>
                <c:ptCount val="3"/>
                <c:pt idx="0" formatCode="@">
                  <c:v>0</c:v>
                </c:pt>
              </c:numCache>
            </c:numRef>
          </c:val>
        </c:ser>
        <c:ser>
          <c:idx val="4"/>
          <c:order val="4"/>
          <c:tx>
            <c:strRef>
              <c:f>'Chart Data'!$A$7</c:f>
              <c:strCache>
                <c:ptCount val="1"/>
                <c:pt idx="0">
                  <c:v>very poor</c:v>
                </c:pt>
              </c:strCache>
            </c:strRef>
          </c:tx>
          <c:spPr>
            <a:solidFill>
              <a:srgbClr val="FF0000"/>
            </a:solidFill>
            <a:ln w="12700">
              <a:solidFill>
                <a:srgbClr val="000000"/>
              </a:solidFill>
              <a:prstDash val="solid"/>
            </a:ln>
          </c:spPr>
          <c:invertIfNegative val="0"/>
          <c:cat>
            <c:strRef>
              <c:f>'Chart Data'!$B$2:$H$2</c:f>
              <c:strCache>
                <c:ptCount val="7"/>
                <c:pt idx="0">
                  <c:v>Rating</c:v>
                </c:pt>
                <c:pt idx="1">
                  <c:v>Mix 1</c:v>
                </c:pt>
                <c:pt idx="2">
                  <c:v>Mix 1</c:v>
                </c:pt>
                <c:pt idx="3">
                  <c:v>MPR</c:v>
                </c:pt>
                <c:pt idx="4">
                  <c:v>MPR</c:v>
                </c:pt>
                <c:pt idx="5">
                  <c:v>Mix 2</c:v>
                </c:pt>
                <c:pt idx="6">
                  <c:v>Mix 2</c:v>
                </c:pt>
              </c:strCache>
            </c:strRef>
          </c:cat>
          <c:val>
            <c:numRef>
              <c:f>'Chart Data'!$B$7:$D$7</c:f>
              <c:numCache>
                <c:formatCode>General</c:formatCode>
                <c:ptCount val="3"/>
                <c:pt idx="0" formatCode="@">
                  <c:v>0</c:v>
                </c:pt>
              </c:numCache>
            </c:numRef>
          </c:val>
        </c:ser>
        <c:ser>
          <c:idx val="5"/>
          <c:order val="5"/>
          <c:tx>
            <c:strRef>
              <c:f>'Chart Data'!$A$8</c:f>
              <c:strCache>
                <c:ptCount val="1"/>
                <c:pt idx="0">
                  <c:v>Burnability Test</c:v>
                </c:pt>
              </c:strCache>
            </c:strRef>
          </c:tx>
          <c:spPr>
            <a:solidFill>
              <a:srgbClr val="969696"/>
            </a:solidFill>
            <a:ln w="12700">
              <a:solidFill>
                <a:srgbClr val="000000"/>
              </a:solidFill>
              <a:prstDash val="solid"/>
            </a:ln>
          </c:spPr>
          <c:invertIfNegative val="0"/>
          <c:cat>
            <c:strRef>
              <c:f>'Chart Data'!$B$2:$J$2</c:f>
              <c:strCache>
                <c:ptCount val="9"/>
                <c:pt idx="0">
                  <c:v>Rating</c:v>
                </c:pt>
                <c:pt idx="1">
                  <c:v>Mix 1</c:v>
                </c:pt>
                <c:pt idx="2">
                  <c:v>Mix 1</c:v>
                </c:pt>
                <c:pt idx="3">
                  <c:v>MPR</c:v>
                </c:pt>
                <c:pt idx="4">
                  <c:v>MPR</c:v>
                </c:pt>
                <c:pt idx="5">
                  <c:v>Mix 2</c:v>
                </c:pt>
                <c:pt idx="6">
                  <c:v>Mix 2</c:v>
                </c:pt>
                <c:pt idx="7">
                  <c:v>Mix 3</c:v>
                </c:pt>
                <c:pt idx="8">
                  <c:v>Mix 3</c:v>
                </c:pt>
              </c:strCache>
            </c:strRef>
          </c:cat>
          <c:val>
            <c:numRef>
              <c:f>'Chart Data'!$B$8:$J$8</c:f>
              <c:numCache>
                <c:formatCode>General</c:formatCode>
                <c:ptCount val="9"/>
                <c:pt idx="1">
                  <c:v>3.9</c:v>
                </c:pt>
                <c:pt idx="3">
                  <c:v>5.5</c:v>
                </c:pt>
                <c:pt idx="5">
                  <c:v>6.2</c:v>
                </c:pt>
                <c:pt idx="7">
                  <c:v>5.8</c:v>
                </c:pt>
              </c:numCache>
            </c:numRef>
          </c:val>
        </c:ser>
        <c:ser>
          <c:idx val="6"/>
          <c:order val="6"/>
          <c:tx>
            <c:strRef>
              <c:f>'Chart Data'!$A$16</c:f>
              <c:strCache>
                <c:ptCount val="1"/>
                <c:pt idx="0">
                  <c:v>Quartz &gt; 32 um</c:v>
                </c:pt>
              </c:strCache>
            </c:strRef>
          </c:tx>
          <c:spPr>
            <a:solidFill>
              <a:srgbClr val="FF0000"/>
            </a:solidFill>
            <a:ln w="12700">
              <a:solidFill>
                <a:srgbClr val="000000"/>
              </a:solidFill>
              <a:prstDash val="solid"/>
            </a:ln>
          </c:spPr>
          <c:invertIfNegative val="0"/>
          <c:cat>
            <c:strRef>
              <c:f>'Chart Data'!$B$2:$J$2</c:f>
              <c:strCache>
                <c:ptCount val="9"/>
                <c:pt idx="0">
                  <c:v>Rating</c:v>
                </c:pt>
                <c:pt idx="1">
                  <c:v>Mix 1</c:v>
                </c:pt>
                <c:pt idx="2">
                  <c:v>Mix 1</c:v>
                </c:pt>
                <c:pt idx="3">
                  <c:v>MPR</c:v>
                </c:pt>
                <c:pt idx="4">
                  <c:v>MPR</c:v>
                </c:pt>
                <c:pt idx="5">
                  <c:v>Mix 2</c:v>
                </c:pt>
                <c:pt idx="6">
                  <c:v>Mix 2</c:v>
                </c:pt>
                <c:pt idx="7">
                  <c:v>Mix 3</c:v>
                </c:pt>
                <c:pt idx="8">
                  <c:v>Mix 3</c:v>
                </c:pt>
              </c:strCache>
            </c:strRef>
          </c:cat>
          <c:val>
            <c:numRef>
              <c:f>'Chart Data'!$B$16:$J$16</c:f>
              <c:numCache>
                <c:formatCode>General</c:formatCode>
                <c:ptCount val="9"/>
                <c:pt idx="2" formatCode="0.00">
                  <c:v>0.8</c:v>
                </c:pt>
                <c:pt idx="4">
                  <c:v>1.3</c:v>
                </c:pt>
                <c:pt idx="6" formatCode="0.00">
                  <c:v>1.6</c:v>
                </c:pt>
                <c:pt idx="8" formatCode="0.00">
                  <c:v>1.1000000000000001</c:v>
                </c:pt>
              </c:numCache>
            </c:numRef>
          </c:val>
        </c:ser>
        <c:ser>
          <c:idx val="7"/>
          <c:order val="7"/>
          <c:tx>
            <c:strRef>
              <c:f>'Chart Data'!$A$15</c:f>
              <c:strCache>
                <c:ptCount val="1"/>
                <c:pt idx="0">
                  <c:v>Calcite &gt; 90 um</c:v>
                </c:pt>
              </c:strCache>
            </c:strRef>
          </c:tx>
          <c:spPr>
            <a:solidFill>
              <a:srgbClr val="0000FF"/>
            </a:solidFill>
            <a:ln w="12700">
              <a:solidFill>
                <a:srgbClr val="000000"/>
              </a:solidFill>
              <a:prstDash val="solid"/>
            </a:ln>
          </c:spPr>
          <c:invertIfNegative val="0"/>
          <c:cat>
            <c:strRef>
              <c:f>'Chart Data'!$B$2:$H$2</c:f>
              <c:strCache>
                <c:ptCount val="7"/>
                <c:pt idx="0">
                  <c:v>Rating</c:v>
                </c:pt>
                <c:pt idx="1">
                  <c:v>Mix 1</c:v>
                </c:pt>
                <c:pt idx="2">
                  <c:v>Mix 1</c:v>
                </c:pt>
                <c:pt idx="3">
                  <c:v>MPR</c:v>
                </c:pt>
                <c:pt idx="4">
                  <c:v>MPR</c:v>
                </c:pt>
                <c:pt idx="5">
                  <c:v>Mix 2</c:v>
                </c:pt>
                <c:pt idx="6">
                  <c:v>Mix 2</c:v>
                </c:pt>
              </c:strCache>
            </c:strRef>
          </c:cat>
          <c:val>
            <c:numRef>
              <c:f>'Chart Data'!$B$15:$J$15</c:f>
              <c:numCache>
                <c:formatCode>General</c:formatCode>
                <c:ptCount val="9"/>
                <c:pt idx="2" formatCode="0.00">
                  <c:v>0</c:v>
                </c:pt>
                <c:pt idx="4">
                  <c:v>0</c:v>
                </c:pt>
                <c:pt idx="6" formatCode="0.00">
                  <c:v>0.30000000000000032</c:v>
                </c:pt>
                <c:pt idx="8" formatCode="0.00">
                  <c:v>1.3</c:v>
                </c:pt>
              </c:numCache>
            </c:numRef>
          </c:val>
        </c:ser>
        <c:ser>
          <c:idx val="8"/>
          <c:order val="8"/>
          <c:tx>
            <c:strRef>
              <c:f>'Chart Data'!$A$17</c:f>
              <c:strCache>
                <c:ptCount val="1"/>
                <c:pt idx="0">
                  <c:v>LS + SR </c:v>
                </c:pt>
              </c:strCache>
            </c:strRef>
          </c:tx>
          <c:spPr>
            <a:solidFill>
              <a:srgbClr val="FFFF00"/>
            </a:solidFill>
            <a:ln w="12700">
              <a:solidFill>
                <a:srgbClr val="000000"/>
              </a:solidFill>
              <a:prstDash val="solid"/>
            </a:ln>
          </c:spPr>
          <c:invertIfNegative val="0"/>
          <c:cat>
            <c:strRef>
              <c:f>'Chart Data'!$B$2:$J$2</c:f>
              <c:strCache>
                <c:ptCount val="9"/>
                <c:pt idx="0">
                  <c:v>Rating</c:v>
                </c:pt>
                <c:pt idx="1">
                  <c:v>Mix 1</c:v>
                </c:pt>
                <c:pt idx="2">
                  <c:v>Mix 1</c:v>
                </c:pt>
                <c:pt idx="3">
                  <c:v>MPR</c:v>
                </c:pt>
                <c:pt idx="4">
                  <c:v>MPR</c:v>
                </c:pt>
                <c:pt idx="5">
                  <c:v>Mix 2</c:v>
                </c:pt>
                <c:pt idx="6">
                  <c:v>Mix 2</c:v>
                </c:pt>
                <c:pt idx="7">
                  <c:v>Mix 3</c:v>
                </c:pt>
                <c:pt idx="8">
                  <c:v>Mix 3</c:v>
                </c:pt>
              </c:strCache>
            </c:strRef>
          </c:cat>
          <c:val>
            <c:numRef>
              <c:f>'Chart Data'!$B$17:$J$17</c:f>
              <c:numCache>
                <c:formatCode>General</c:formatCode>
                <c:ptCount val="9"/>
                <c:pt idx="2" formatCode="0.00">
                  <c:v>3.8</c:v>
                </c:pt>
                <c:pt idx="4" formatCode="0.00">
                  <c:v>4.0999999999999996</c:v>
                </c:pt>
                <c:pt idx="6" formatCode="0.00">
                  <c:v>4.8</c:v>
                </c:pt>
                <c:pt idx="8" formatCode="0.00">
                  <c:v>4.3</c:v>
                </c:pt>
              </c:numCache>
            </c:numRef>
          </c:val>
        </c:ser>
        <c:dLbls>
          <c:showLegendKey val="0"/>
          <c:showVal val="0"/>
          <c:showCatName val="0"/>
          <c:showSerName val="0"/>
          <c:showPercent val="0"/>
          <c:showBubbleSize val="0"/>
        </c:dLbls>
        <c:gapWidth val="70"/>
        <c:overlap val="100"/>
        <c:axId val="145268096"/>
        <c:axId val="145282176"/>
      </c:barChart>
      <c:catAx>
        <c:axId val="145268096"/>
        <c:scaling>
          <c:orientation val="minMax"/>
        </c:scaling>
        <c:delete val="0"/>
        <c:axPos val="b"/>
        <c:numFmt formatCode="General" sourceLinked="0"/>
        <c:majorTickMark val="out"/>
        <c:minorTickMark val="none"/>
        <c:tickLblPos val="nextTo"/>
        <c:spPr>
          <a:ln w="3175">
            <a:solidFill>
              <a:srgbClr val="000000"/>
            </a:solidFill>
            <a:prstDash val="solid"/>
          </a:ln>
        </c:spPr>
        <c:txPr>
          <a:bodyPr rot="0" vert="horz"/>
          <a:lstStyle/>
          <a:p>
            <a:pPr>
              <a:defRPr sz="1600" b="0" i="0" u="none" strike="noStrike" baseline="0">
                <a:solidFill>
                  <a:srgbClr val="FFFFFF"/>
                </a:solidFill>
                <a:latin typeface="Arial"/>
                <a:ea typeface="Arial"/>
                <a:cs typeface="Arial"/>
              </a:defRPr>
            </a:pPr>
            <a:endParaRPr lang="en-US"/>
          </a:p>
        </c:txPr>
        <c:crossAx val="145282176"/>
        <c:crosses val="autoZero"/>
        <c:auto val="1"/>
        <c:lblAlgn val="ctr"/>
        <c:lblOffset val="100"/>
        <c:tickLblSkip val="1"/>
        <c:tickMarkSkip val="1"/>
        <c:noMultiLvlLbl val="0"/>
      </c:catAx>
      <c:valAx>
        <c:axId val="145282176"/>
        <c:scaling>
          <c:orientation val="minMax"/>
          <c:max val="10"/>
        </c:scaling>
        <c:delete val="0"/>
        <c:axPos val="l"/>
        <c:majorGridlines>
          <c:spPr>
            <a:ln w="3175">
              <a:solidFill>
                <a:srgbClr val="000000"/>
              </a:solidFill>
              <a:prstDash val="solid"/>
            </a:ln>
          </c:spPr>
        </c:majorGridlines>
        <c:title>
          <c:tx>
            <c:rich>
              <a:bodyPr/>
              <a:lstStyle/>
              <a:p>
                <a:pPr>
                  <a:defRPr sz="1600" b="1" i="0" u="none" strike="noStrike" baseline="0">
                    <a:solidFill>
                      <a:srgbClr val="000000"/>
                    </a:solidFill>
                    <a:latin typeface="Arial"/>
                    <a:ea typeface="Arial"/>
                    <a:cs typeface="Arial"/>
                  </a:defRPr>
                </a:pPr>
                <a:r>
                  <a:rPr lang="en-US"/>
                  <a:t>% free lime</a:t>
                </a:r>
              </a:p>
            </c:rich>
          </c:tx>
          <c:layout>
            <c:manualLayout>
              <c:xMode val="edge"/>
              <c:yMode val="edge"/>
              <c:x val="1.4534883720930239E-2"/>
              <c:y val="0.44496128066636276"/>
            </c:manualLayout>
          </c:layout>
          <c:overlay val="0"/>
          <c:spPr>
            <a:noFill/>
            <a:ln w="25400">
              <a:noFill/>
            </a:ln>
          </c:spPr>
        </c:title>
        <c:numFmt formatCode="@"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145268096"/>
        <c:crosses val="autoZero"/>
        <c:crossBetween val="between"/>
      </c:valAx>
      <c:spPr>
        <a:solidFill>
          <a:srgbClr val="FFFFFF"/>
        </a:solidFill>
        <a:ln w="12700">
          <a:solidFill>
            <a:srgbClr val="000000"/>
          </a:solidFill>
          <a:prstDash val="solid"/>
        </a:ln>
      </c:spPr>
    </c:plotArea>
    <c:legend>
      <c:legendPos val="r"/>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0.8658818083786054"/>
          <c:y val="0.80899313463916311"/>
          <c:w val="0.1108623776679076"/>
          <c:h val="0.10576381206481422"/>
        </c:manualLayout>
      </c:layout>
      <c:overlay val="0"/>
    </c:legend>
    <c:plotVisOnly val="1"/>
    <c:dispBlanksAs val="gap"/>
    <c:showDLblsOverMax val="0"/>
  </c:chart>
  <c:spPr>
    <a:noFill/>
    <a:ln w="9525">
      <a:noFill/>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drawing1.xml><?xml version="1.0" encoding="utf-8"?>
<c:userShapes xmlns:c="http://schemas.openxmlformats.org/drawingml/2006/chart">
  <cdr:relSizeAnchor xmlns:cdr="http://schemas.openxmlformats.org/drawingml/2006/chartDrawing">
    <cdr:from>
      <cdr:x>0.08875</cdr:x>
      <cdr:y>0.76675</cdr:y>
    </cdr:from>
    <cdr:to>
      <cdr:x>0.08875</cdr:x>
      <cdr:y>0.92025</cdr:y>
    </cdr:to>
    <cdr:sp macro="" textlink="">
      <cdr:nvSpPr>
        <cdr:cNvPr id="1025" name="Line 1"/>
        <cdr:cNvSpPr>
          <a:spLocks xmlns:a="http://schemas.openxmlformats.org/drawingml/2006/main" noChangeShapeType="1"/>
        </cdr:cNvSpPr>
      </cdr:nvSpPr>
      <cdr:spPr bwMode="auto">
        <a:xfrm xmlns:a="http://schemas.openxmlformats.org/drawingml/2006/main" flipH="1" flipV="1">
          <a:off x="872395" y="4710624"/>
          <a:ext cx="0" cy="943047"/>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0.10125</cdr:x>
      <cdr:y>0.7715</cdr:y>
    </cdr:from>
    <cdr:to>
      <cdr:x>0.128</cdr:x>
      <cdr:y>0.9195</cdr:y>
    </cdr:to>
    <cdr:sp macro="" textlink="">
      <cdr:nvSpPr>
        <cdr:cNvPr id="1026" name="Text Box 2"/>
        <cdr:cNvSpPr txBox="1">
          <a:spLocks xmlns:a="http://schemas.openxmlformats.org/drawingml/2006/main" noChangeArrowheads="1"/>
        </cdr:cNvSpPr>
      </cdr:nvSpPr>
      <cdr:spPr bwMode="auto">
        <a:xfrm xmlns:a="http://schemas.openxmlformats.org/drawingml/2006/main">
          <a:off x="995267" y="4739807"/>
          <a:ext cx="262947" cy="909256"/>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Very Good</a:t>
          </a:r>
        </a:p>
      </cdr:txBody>
    </cdr:sp>
  </cdr:relSizeAnchor>
  <cdr:relSizeAnchor xmlns:cdr="http://schemas.openxmlformats.org/drawingml/2006/chartDrawing">
    <cdr:from>
      <cdr:x>0.103</cdr:x>
      <cdr:y>0.65275</cdr:y>
    </cdr:from>
    <cdr:to>
      <cdr:x>0.1265</cdr:x>
      <cdr:y>0.7265</cdr:y>
    </cdr:to>
    <cdr:sp macro="" textlink="">
      <cdr:nvSpPr>
        <cdr:cNvPr id="1028" name="Text Box 4"/>
        <cdr:cNvSpPr txBox="1">
          <a:spLocks xmlns:a="http://schemas.openxmlformats.org/drawingml/2006/main" noChangeArrowheads="1"/>
        </cdr:cNvSpPr>
      </cdr:nvSpPr>
      <cdr:spPr bwMode="auto">
        <a:xfrm xmlns:a="http://schemas.openxmlformats.org/drawingml/2006/main">
          <a:off x="1012469" y="4010251"/>
          <a:ext cx="231001" cy="453093"/>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Good</a:t>
          </a:r>
        </a:p>
      </cdr:txBody>
    </cdr:sp>
  </cdr:relSizeAnchor>
  <cdr:relSizeAnchor xmlns:cdr="http://schemas.openxmlformats.org/drawingml/2006/chartDrawing">
    <cdr:from>
      <cdr:x>0.10525</cdr:x>
      <cdr:y>0.48</cdr:y>
    </cdr:from>
    <cdr:to>
      <cdr:x>0.124</cdr:x>
      <cdr:y>0.6015</cdr:y>
    </cdr:to>
    <cdr:sp macro="" textlink="">
      <cdr:nvSpPr>
        <cdr:cNvPr id="1030" name="Text Box 6"/>
        <cdr:cNvSpPr txBox="1">
          <a:spLocks xmlns:a="http://schemas.openxmlformats.org/drawingml/2006/main" noChangeArrowheads="1"/>
        </cdr:cNvSpPr>
      </cdr:nvSpPr>
      <cdr:spPr bwMode="auto">
        <a:xfrm xmlns:a="http://schemas.openxmlformats.org/drawingml/2006/main">
          <a:off x="1034586" y="2948940"/>
          <a:ext cx="184309" cy="746450"/>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0" tIns="0" rIns="0"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Moderate</a:t>
          </a:r>
        </a:p>
      </cdr:txBody>
    </cdr:sp>
  </cdr:relSizeAnchor>
  <cdr:relSizeAnchor xmlns:cdr="http://schemas.openxmlformats.org/drawingml/2006/chartDrawing">
    <cdr:from>
      <cdr:x>0.10525</cdr:x>
      <cdr:y>0.3465</cdr:y>
    </cdr:from>
    <cdr:to>
      <cdr:x>0.124</cdr:x>
      <cdr:y>0.4195</cdr:y>
    </cdr:to>
    <cdr:sp macro="" textlink="">
      <cdr:nvSpPr>
        <cdr:cNvPr id="1032" name="Text Box 8"/>
        <cdr:cNvSpPr txBox="1">
          <a:spLocks xmlns:a="http://schemas.openxmlformats.org/drawingml/2006/main" noChangeArrowheads="1"/>
        </cdr:cNvSpPr>
      </cdr:nvSpPr>
      <cdr:spPr bwMode="auto">
        <a:xfrm xmlns:a="http://schemas.openxmlformats.org/drawingml/2006/main">
          <a:off x="1034586" y="2128766"/>
          <a:ext cx="184309" cy="448485"/>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Poor</a:t>
          </a:r>
        </a:p>
      </cdr:txBody>
    </cdr:sp>
  </cdr:relSizeAnchor>
  <cdr:relSizeAnchor xmlns:cdr="http://schemas.openxmlformats.org/drawingml/2006/chartDrawing">
    <cdr:from>
      <cdr:x>0.10125</cdr:x>
      <cdr:y>0.16425</cdr:y>
    </cdr:from>
    <cdr:to>
      <cdr:x>0.128</cdr:x>
      <cdr:y>0.28675</cdr:y>
    </cdr:to>
    <cdr:sp macro="" textlink="">
      <cdr:nvSpPr>
        <cdr:cNvPr id="1034" name="Text Box 10"/>
        <cdr:cNvSpPr txBox="1">
          <a:spLocks xmlns:a="http://schemas.openxmlformats.org/drawingml/2006/main" noChangeArrowheads="1"/>
        </cdr:cNvSpPr>
      </cdr:nvSpPr>
      <cdr:spPr bwMode="auto">
        <a:xfrm xmlns:a="http://schemas.openxmlformats.org/drawingml/2006/main">
          <a:off x="995267" y="1009090"/>
          <a:ext cx="262947" cy="752594"/>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Very Poor</a:t>
          </a:r>
        </a:p>
      </cdr:txBody>
    </cdr:sp>
  </cdr:relSizeAnchor>
  <cdr:relSizeAnchor xmlns:cdr="http://schemas.openxmlformats.org/drawingml/2006/chartDrawing">
    <cdr:from>
      <cdr:x>0.19225</cdr:x>
      <cdr:y>0.15684</cdr:y>
    </cdr:from>
    <cdr:to>
      <cdr:x>0.29975</cdr:x>
      <cdr:y>0.3719</cdr:y>
    </cdr:to>
    <cdr:sp macro="" textlink="">
      <cdr:nvSpPr>
        <cdr:cNvPr id="1036" name="Text Box 12"/>
        <cdr:cNvSpPr txBox="1">
          <a:spLocks xmlns:a="http://schemas.openxmlformats.org/drawingml/2006/main" noChangeArrowheads="1"/>
        </cdr:cNvSpPr>
      </cdr:nvSpPr>
      <cdr:spPr bwMode="auto">
        <a:xfrm xmlns:a="http://schemas.openxmlformats.org/drawingml/2006/main">
          <a:off x="1889760" y="964057"/>
          <a:ext cx="1056704" cy="1321943"/>
        </a:xfrm>
        <a:prstGeom xmlns:a="http://schemas.openxmlformats.org/drawingml/2006/main" prst="rect">
          <a:avLst/>
        </a:prstGeom>
        <a:solidFill xmlns:a="http://schemas.openxmlformats.org/drawingml/2006/main">
          <a:srgbClr val="FFFFFF"/>
        </a:solidFill>
        <a:ln xmlns:a="http://schemas.openxmlformats.org/drawingml/2006/main" w="6350">
          <a:solidFill>
            <a:srgbClr val="000000"/>
          </a:solidFill>
          <a:miter lim="800000"/>
          <a:headEnd/>
          <a:tailEnd/>
        </a:ln>
      </cdr:spPr>
      <cdr:txBody>
        <a:bodyPr xmlns:a="http://schemas.openxmlformats.org/drawingml/2006/main" vertOverflow="clip" wrap="square" lIns="36576" tIns="27432" rIns="0" bIns="0" anchor="t" upright="1"/>
        <a:lstStyle xmlns:a="http://schemas.openxmlformats.org/drawingml/2006/main"/>
        <a:p xmlns:a="http://schemas.openxmlformats.org/drawingml/2006/main">
          <a:pPr algn="l" rtl="0">
            <a:defRPr sz="1000"/>
          </a:pPr>
          <a:r>
            <a:rPr lang="de-CH" sz="1200" b="1" i="0" u="sng" strike="noStrike" baseline="0">
              <a:solidFill>
                <a:srgbClr val="000000"/>
              </a:solidFill>
              <a:latin typeface="Arial"/>
              <a:cs typeface="Arial"/>
            </a:rPr>
            <a:t>128'194</a:t>
          </a:r>
        </a:p>
        <a:p xmlns:a="http://schemas.openxmlformats.org/drawingml/2006/main">
          <a:pPr algn="l" rtl="0">
            <a:defRPr sz="1000"/>
          </a:pPr>
          <a:r>
            <a:rPr lang="de-CH" sz="1200" b="1" i="0" u="sng" strike="noStrike" baseline="0">
              <a:solidFill>
                <a:srgbClr val="000000"/>
              </a:solidFill>
              <a:latin typeface="Arial"/>
              <a:cs typeface="Arial"/>
            </a:rPr>
            <a:t>2- 3 % Sand</a:t>
          </a:r>
        </a:p>
        <a:p xmlns:a="http://schemas.openxmlformats.org/drawingml/2006/main">
          <a:pPr algn="l" rtl="0">
            <a:defRPr sz="1000"/>
          </a:pPr>
          <a:endParaRPr lang="de-CH" sz="1200" b="0" i="0" u="none" strike="noStrike" baseline="0">
            <a:solidFill>
              <a:srgbClr val="000000"/>
            </a:solidFill>
            <a:latin typeface="Arial"/>
            <a:cs typeface="Arial"/>
          </a:endParaRPr>
        </a:p>
        <a:p xmlns:a="http://schemas.openxmlformats.org/drawingml/2006/main">
          <a:pPr algn="l" rtl="0">
            <a:defRPr sz="1000"/>
          </a:pPr>
          <a:r>
            <a:rPr lang="de-CH" sz="1200" b="0" i="0" u="none" strike="noStrike" baseline="0">
              <a:solidFill>
                <a:srgbClr val="000000"/>
              </a:solidFill>
              <a:latin typeface="Arial"/>
              <a:cs typeface="Arial"/>
            </a:rPr>
            <a:t>R</a:t>
          </a:r>
          <a:r>
            <a:rPr lang="de-CH" sz="1200" b="0" i="0" u="none" strike="noStrike" baseline="-25000">
              <a:solidFill>
                <a:srgbClr val="000000"/>
              </a:solidFill>
              <a:latin typeface="Arial"/>
              <a:cs typeface="Arial"/>
            </a:rPr>
            <a:t>90</a:t>
          </a:r>
          <a:r>
            <a:rPr lang="de-CH" sz="1200" b="0" i="0" u="none" strike="noStrike" baseline="0">
              <a:solidFill>
                <a:srgbClr val="000000"/>
              </a:solidFill>
              <a:latin typeface="Arial"/>
              <a:cs typeface="Arial"/>
            </a:rPr>
            <a:t>= 4.3 %</a:t>
          </a:r>
        </a:p>
        <a:p xmlns:a="http://schemas.openxmlformats.org/drawingml/2006/main">
          <a:pPr algn="l" rtl="0">
            <a:defRPr sz="1000"/>
          </a:pPr>
          <a:r>
            <a:rPr lang="de-CH" sz="1200" b="0" i="0" u="none" strike="noStrike" baseline="0">
              <a:solidFill>
                <a:srgbClr val="000000"/>
              </a:solidFill>
              <a:latin typeface="Arial"/>
              <a:cs typeface="Arial"/>
            </a:rPr>
            <a:t>R</a:t>
          </a:r>
          <a:r>
            <a:rPr lang="de-CH" sz="1200" b="0" i="0" u="none" strike="noStrike" baseline="-25000">
              <a:solidFill>
                <a:srgbClr val="000000"/>
              </a:solidFill>
              <a:latin typeface="Arial"/>
              <a:cs typeface="Arial"/>
            </a:rPr>
            <a:t>32</a:t>
          </a:r>
          <a:r>
            <a:rPr lang="de-CH" sz="1200" b="0" i="0" u="none" strike="noStrike" baseline="0">
              <a:solidFill>
                <a:srgbClr val="000000"/>
              </a:solidFill>
              <a:latin typeface="Arial"/>
              <a:cs typeface="Arial"/>
            </a:rPr>
            <a:t>= 18.8 %</a:t>
          </a:r>
        </a:p>
        <a:p xmlns:a="http://schemas.openxmlformats.org/drawingml/2006/main">
          <a:pPr algn="l" rtl="0">
            <a:defRPr sz="1000"/>
          </a:pPr>
          <a:r>
            <a:rPr lang="de-CH" sz="1200" b="0" i="0" u="none" strike="noStrike" baseline="0">
              <a:solidFill>
                <a:srgbClr val="000000"/>
              </a:solidFill>
              <a:latin typeface="Arial"/>
              <a:cs typeface="Arial"/>
            </a:rPr>
            <a:t>LS 100.8, SR 2.32, AR 2.17</a:t>
          </a:r>
        </a:p>
      </cdr:txBody>
    </cdr:sp>
  </cdr:relSizeAnchor>
  <cdr:relSizeAnchor xmlns:cdr="http://schemas.openxmlformats.org/drawingml/2006/chartDrawing">
    <cdr:from>
      <cdr:x>0.0895</cdr:x>
      <cdr:y>0.61175</cdr:y>
    </cdr:from>
    <cdr:to>
      <cdr:x>0.0895</cdr:x>
      <cdr:y>0.76675</cdr:y>
    </cdr:to>
    <cdr:sp macro="" textlink="">
      <cdr:nvSpPr>
        <cdr:cNvPr id="1038" name="Line 14"/>
        <cdr:cNvSpPr>
          <a:spLocks xmlns:a="http://schemas.openxmlformats.org/drawingml/2006/main" noChangeShapeType="1"/>
        </cdr:cNvSpPr>
      </cdr:nvSpPr>
      <cdr:spPr bwMode="auto">
        <a:xfrm xmlns:a="http://schemas.openxmlformats.org/drawingml/2006/main" flipV="1">
          <a:off x="879767" y="3758363"/>
          <a:ext cx="0" cy="952261"/>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0.45675</cdr:y>
    </cdr:from>
    <cdr:to>
      <cdr:x>0.08875</cdr:x>
      <cdr:y>0.61175</cdr:y>
    </cdr:to>
    <cdr:sp macro="" textlink="">
      <cdr:nvSpPr>
        <cdr:cNvPr id="1039" name="Line 15"/>
        <cdr:cNvSpPr>
          <a:spLocks xmlns:a="http://schemas.openxmlformats.org/drawingml/2006/main" noChangeShapeType="1"/>
        </cdr:cNvSpPr>
      </cdr:nvSpPr>
      <cdr:spPr bwMode="auto">
        <a:xfrm xmlns:a="http://schemas.openxmlformats.org/drawingml/2006/main" flipH="1" flipV="1">
          <a:off x="872395" y="2806101"/>
          <a:ext cx="0" cy="952262"/>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0.30225</cdr:y>
    </cdr:from>
    <cdr:to>
      <cdr:x>0.08875</cdr:x>
      <cdr:y>0.45675</cdr:y>
    </cdr:to>
    <cdr:sp macro="" textlink="">
      <cdr:nvSpPr>
        <cdr:cNvPr id="1040" name="Line 16"/>
        <cdr:cNvSpPr>
          <a:spLocks xmlns:a="http://schemas.openxmlformats.org/drawingml/2006/main" noChangeShapeType="1"/>
        </cdr:cNvSpPr>
      </cdr:nvSpPr>
      <cdr:spPr bwMode="auto">
        <a:xfrm xmlns:a="http://schemas.openxmlformats.org/drawingml/2006/main" flipV="1">
          <a:off x="872395" y="1856911"/>
          <a:ext cx="0" cy="949190"/>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0.1465</cdr:y>
    </cdr:from>
    <cdr:to>
      <cdr:x>0.08875</cdr:x>
      <cdr:y>0.30225</cdr:y>
    </cdr:to>
    <cdr:sp macro="" textlink="">
      <cdr:nvSpPr>
        <cdr:cNvPr id="1041" name="Line 17"/>
        <cdr:cNvSpPr>
          <a:spLocks xmlns:a="http://schemas.openxmlformats.org/drawingml/2006/main" noChangeShapeType="1"/>
        </cdr:cNvSpPr>
      </cdr:nvSpPr>
      <cdr:spPr bwMode="auto">
        <a:xfrm xmlns:a="http://schemas.openxmlformats.org/drawingml/2006/main" flipV="1">
          <a:off x="872395" y="900041"/>
          <a:ext cx="0" cy="956870"/>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0.76675</cdr:y>
    </cdr:from>
    <cdr:to>
      <cdr:x>0.08875</cdr:x>
      <cdr:y>0.92025</cdr:y>
    </cdr:to>
    <cdr:sp macro="" textlink="">
      <cdr:nvSpPr>
        <cdr:cNvPr id="2" name="Line 1"/>
        <cdr:cNvSpPr>
          <a:spLocks xmlns:a="http://schemas.openxmlformats.org/drawingml/2006/main" noChangeShapeType="1"/>
        </cdr:cNvSpPr>
      </cdr:nvSpPr>
      <cdr:spPr bwMode="auto">
        <a:xfrm xmlns:a="http://schemas.openxmlformats.org/drawingml/2006/main" flipH="1" flipV="1">
          <a:off x="872395" y="4710624"/>
          <a:ext cx="0" cy="943047"/>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0.10125</cdr:x>
      <cdr:y>0.7715</cdr:y>
    </cdr:from>
    <cdr:to>
      <cdr:x>0.128</cdr:x>
      <cdr:y>0.9195</cdr:y>
    </cdr:to>
    <cdr:sp macro="" textlink="">
      <cdr:nvSpPr>
        <cdr:cNvPr id="3" name="Text Box 2"/>
        <cdr:cNvSpPr txBox="1">
          <a:spLocks xmlns:a="http://schemas.openxmlformats.org/drawingml/2006/main" noChangeArrowheads="1"/>
        </cdr:cNvSpPr>
      </cdr:nvSpPr>
      <cdr:spPr bwMode="auto">
        <a:xfrm xmlns:a="http://schemas.openxmlformats.org/drawingml/2006/main">
          <a:off x="995267" y="4739807"/>
          <a:ext cx="262947" cy="909256"/>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Very Good</a:t>
          </a:r>
        </a:p>
      </cdr:txBody>
    </cdr:sp>
  </cdr:relSizeAnchor>
  <cdr:relSizeAnchor xmlns:cdr="http://schemas.openxmlformats.org/drawingml/2006/chartDrawing">
    <cdr:from>
      <cdr:x>0.103</cdr:x>
      <cdr:y>0.63424</cdr:y>
    </cdr:from>
    <cdr:to>
      <cdr:x>0.12308</cdr:x>
      <cdr:y>0.7265</cdr:y>
    </cdr:to>
    <cdr:sp macro="" textlink="">
      <cdr:nvSpPr>
        <cdr:cNvPr id="4" name="Text Box 4"/>
        <cdr:cNvSpPr txBox="1">
          <a:spLocks xmlns:a="http://schemas.openxmlformats.org/drawingml/2006/main" noChangeArrowheads="1"/>
        </cdr:cNvSpPr>
      </cdr:nvSpPr>
      <cdr:spPr bwMode="auto">
        <a:xfrm xmlns:a="http://schemas.openxmlformats.org/drawingml/2006/main">
          <a:off x="964187" y="3456384"/>
          <a:ext cx="187941" cy="502797"/>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dirty="0" err="1">
              <a:solidFill>
                <a:srgbClr val="000000"/>
              </a:solidFill>
              <a:latin typeface="Arial"/>
              <a:cs typeface="Arial"/>
            </a:rPr>
            <a:t>Good</a:t>
          </a:r>
          <a:endParaRPr lang="de-CH" sz="1200" b="1" i="0" u="none" strike="noStrike" baseline="0" dirty="0">
            <a:solidFill>
              <a:srgbClr val="000000"/>
            </a:solidFill>
            <a:latin typeface="Arial"/>
            <a:cs typeface="Arial"/>
          </a:endParaRPr>
        </a:p>
      </cdr:txBody>
    </cdr:sp>
  </cdr:relSizeAnchor>
  <cdr:relSizeAnchor xmlns:cdr="http://schemas.openxmlformats.org/drawingml/2006/chartDrawing">
    <cdr:from>
      <cdr:x>0.10525</cdr:x>
      <cdr:y>0.48</cdr:y>
    </cdr:from>
    <cdr:to>
      <cdr:x>0.124</cdr:x>
      <cdr:y>0.6015</cdr:y>
    </cdr:to>
    <cdr:sp macro="" textlink="">
      <cdr:nvSpPr>
        <cdr:cNvPr id="5" name="Text Box 6"/>
        <cdr:cNvSpPr txBox="1">
          <a:spLocks xmlns:a="http://schemas.openxmlformats.org/drawingml/2006/main" noChangeArrowheads="1"/>
        </cdr:cNvSpPr>
      </cdr:nvSpPr>
      <cdr:spPr bwMode="auto">
        <a:xfrm xmlns:a="http://schemas.openxmlformats.org/drawingml/2006/main">
          <a:off x="1034586" y="2948940"/>
          <a:ext cx="184309" cy="746450"/>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0" tIns="0" rIns="0"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Moderate</a:t>
          </a:r>
        </a:p>
      </cdr:txBody>
    </cdr:sp>
  </cdr:relSizeAnchor>
  <cdr:relSizeAnchor xmlns:cdr="http://schemas.openxmlformats.org/drawingml/2006/chartDrawing">
    <cdr:from>
      <cdr:x>0.10525</cdr:x>
      <cdr:y>0.3465</cdr:y>
    </cdr:from>
    <cdr:to>
      <cdr:x>0.124</cdr:x>
      <cdr:y>0.4195</cdr:y>
    </cdr:to>
    <cdr:sp macro="" textlink="">
      <cdr:nvSpPr>
        <cdr:cNvPr id="6" name="Text Box 8"/>
        <cdr:cNvSpPr txBox="1">
          <a:spLocks xmlns:a="http://schemas.openxmlformats.org/drawingml/2006/main" noChangeArrowheads="1"/>
        </cdr:cNvSpPr>
      </cdr:nvSpPr>
      <cdr:spPr bwMode="auto">
        <a:xfrm xmlns:a="http://schemas.openxmlformats.org/drawingml/2006/main">
          <a:off x="1034586" y="2128766"/>
          <a:ext cx="184309" cy="448485"/>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Poor</a:t>
          </a:r>
        </a:p>
      </cdr:txBody>
    </cdr:sp>
  </cdr:relSizeAnchor>
  <cdr:relSizeAnchor xmlns:cdr="http://schemas.openxmlformats.org/drawingml/2006/chartDrawing">
    <cdr:from>
      <cdr:x>0.10125</cdr:x>
      <cdr:y>0.16425</cdr:y>
    </cdr:from>
    <cdr:to>
      <cdr:x>0.128</cdr:x>
      <cdr:y>0.28675</cdr:y>
    </cdr:to>
    <cdr:sp macro="" textlink="">
      <cdr:nvSpPr>
        <cdr:cNvPr id="7" name="Text Box 10"/>
        <cdr:cNvSpPr txBox="1">
          <a:spLocks xmlns:a="http://schemas.openxmlformats.org/drawingml/2006/main" noChangeArrowheads="1"/>
        </cdr:cNvSpPr>
      </cdr:nvSpPr>
      <cdr:spPr bwMode="auto">
        <a:xfrm xmlns:a="http://schemas.openxmlformats.org/drawingml/2006/main">
          <a:off x="995267" y="1009090"/>
          <a:ext cx="262947" cy="752594"/>
        </a:xfrm>
        <a:prstGeom xmlns:a="http://schemas.openxmlformats.org/drawingml/2006/main" prst="rect">
          <a:avLst/>
        </a:prstGeom>
        <a:solidFill xmlns:a="http://schemas.openxmlformats.org/drawingml/2006/main">
          <a:srgbClr val="FFFFFF"/>
        </a:solidFill>
        <a:ln xmlns:a="http://schemas.openxmlformats.org/drawingml/2006/main">
          <a:noFill/>
        </a:ln>
        <a:extLst xmlns:a="http://schemas.openxmlformats.org/drawingml/2006/main"/>
      </cdr:spPr>
      <cdr:txBody>
        <a:bodyPr xmlns:a="http://schemas.openxmlformats.org/drawingml/2006/main" vertOverflow="clip" vert="vert270" wrap="square" lIns="36576" tIns="27432" rIns="36576" bIns="0" anchor="ctr" upright="1"/>
        <a:lstStyle xmlns:a="http://schemas.openxmlformats.org/drawingml/2006/main"/>
        <a:p xmlns:a="http://schemas.openxmlformats.org/drawingml/2006/main">
          <a:pPr algn="r" rtl="0">
            <a:defRPr sz="1000"/>
          </a:pPr>
          <a:r>
            <a:rPr lang="de-CH" sz="1200" b="1" i="0" u="none" strike="noStrike" baseline="0">
              <a:solidFill>
                <a:srgbClr val="000000"/>
              </a:solidFill>
              <a:latin typeface="Arial"/>
              <a:cs typeface="Arial"/>
            </a:rPr>
            <a:t>Very Poor</a:t>
          </a:r>
        </a:p>
      </cdr:txBody>
    </cdr:sp>
  </cdr:relSizeAnchor>
  <cdr:relSizeAnchor xmlns:cdr="http://schemas.openxmlformats.org/drawingml/2006/chartDrawing">
    <cdr:from>
      <cdr:x>0.19225</cdr:x>
      <cdr:y>0.15684</cdr:y>
    </cdr:from>
    <cdr:to>
      <cdr:x>0.29975</cdr:x>
      <cdr:y>0.3719</cdr:y>
    </cdr:to>
    <cdr:sp macro="" textlink="">
      <cdr:nvSpPr>
        <cdr:cNvPr id="8" name="Text Box 12"/>
        <cdr:cNvSpPr txBox="1">
          <a:spLocks xmlns:a="http://schemas.openxmlformats.org/drawingml/2006/main" noChangeArrowheads="1"/>
        </cdr:cNvSpPr>
      </cdr:nvSpPr>
      <cdr:spPr bwMode="auto">
        <a:xfrm xmlns:a="http://schemas.openxmlformats.org/drawingml/2006/main">
          <a:off x="1889760" y="964057"/>
          <a:ext cx="1056704" cy="1321943"/>
        </a:xfrm>
        <a:prstGeom xmlns:a="http://schemas.openxmlformats.org/drawingml/2006/main" prst="rect">
          <a:avLst/>
        </a:prstGeom>
        <a:solidFill xmlns:a="http://schemas.openxmlformats.org/drawingml/2006/main">
          <a:srgbClr val="FFFFFF"/>
        </a:solidFill>
        <a:ln xmlns:a="http://schemas.openxmlformats.org/drawingml/2006/main" w="6350">
          <a:solidFill>
            <a:srgbClr val="000000"/>
          </a:solidFill>
          <a:miter lim="800000"/>
          <a:headEnd/>
          <a:tailEnd/>
        </a:ln>
      </cdr:spPr>
      <cdr:txBody>
        <a:bodyPr xmlns:a="http://schemas.openxmlformats.org/drawingml/2006/main" vertOverflow="clip" wrap="square" lIns="36576" tIns="27432" rIns="0" bIns="0" anchor="t" upright="1"/>
        <a:lstStyle xmlns:a="http://schemas.openxmlformats.org/drawingml/2006/main"/>
        <a:p xmlns:a="http://schemas.openxmlformats.org/drawingml/2006/main">
          <a:pPr algn="l" rtl="0">
            <a:defRPr sz="1000"/>
          </a:pPr>
          <a:r>
            <a:rPr lang="de-CH" sz="1200" b="1" i="0" u="sng" strike="noStrike" baseline="0" dirty="0">
              <a:solidFill>
                <a:srgbClr val="000000"/>
              </a:solidFill>
              <a:latin typeface="Arial"/>
              <a:cs typeface="Arial"/>
            </a:rPr>
            <a:t>2- 3 % Sand</a:t>
          </a:r>
        </a:p>
        <a:p xmlns:a="http://schemas.openxmlformats.org/drawingml/2006/main">
          <a:pPr algn="l" rtl="0">
            <a:defRPr sz="1000"/>
          </a:pPr>
          <a:endParaRPr lang="de-CH" sz="1200" b="0" i="0" u="none" strike="noStrike" baseline="0" dirty="0">
            <a:solidFill>
              <a:srgbClr val="000000"/>
            </a:solidFill>
            <a:latin typeface="Arial"/>
            <a:cs typeface="Arial"/>
          </a:endParaRP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90</a:t>
          </a:r>
          <a:r>
            <a:rPr lang="de-CH" sz="1200" b="0" i="0" u="none" strike="noStrike" baseline="0" dirty="0">
              <a:solidFill>
                <a:srgbClr val="000000"/>
              </a:solidFill>
              <a:latin typeface="Arial"/>
              <a:cs typeface="Arial"/>
            </a:rPr>
            <a:t>= </a:t>
          </a:r>
          <a:r>
            <a:rPr lang="de-CH" sz="1200" dirty="0">
              <a:solidFill>
                <a:srgbClr val="000000"/>
              </a:solidFill>
              <a:latin typeface="Arial"/>
              <a:cs typeface="Arial"/>
            </a:rPr>
            <a:t>8</a:t>
          </a:r>
          <a:r>
            <a:rPr lang="de-CH" sz="1200" b="0" i="0" u="none" strike="noStrike" baseline="0" dirty="0" smtClean="0">
              <a:solidFill>
                <a:srgbClr val="000000"/>
              </a:solidFill>
              <a:latin typeface="Arial"/>
              <a:cs typeface="Arial"/>
            </a:rPr>
            <a:t>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32</a:t>
          </a:r>
          <a:r>
            <a:rPr lang="de-CH" sz="1200" b="0" i="0" u="none" strike="noStrike" baseline="0" dirty="0">
              <a:solidFill>
                <a:srgbClr val="000000"/>
              </a:solidFill>
              <a:latin typeface="Arial"/>
              <a:cs typeface="Arial"/>
            </a:rPr>
            <a:t>= </a:t>
          </a:r>
          <a:r>
            <a:rPr lang="de-CH" sz="1200" b="0" i="0" u="none" strike="noStrike" baseline="0" dirty="0" smtClean="0">
              <a:solidFill>
                <a:srgbClr val="000000"/>
              </a:solidFill>
              <a:latin typeface="Arial"/>
              <a:cs typeface="Arial"/>
            </a:rPr>
            <a:t>19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LS 100.8, SR 2.32, AR 2.17</a:t>
          </a:r>
        </a:p>
      </cdr:txBody>
    </cdr:sp>
  </cdr:relSizeAnchor>
  <cdr:relSizeAnchor xmlns:cdr="http://schemas.openxmlformats.org/drawingml/2006/chartDrawing">
    <cdr:from>
      <cdr:x>0.0895</cdr:x>
      <cdr:y>0.61175</cdr:y>
    </cdr:from>
    <cdr:to>
      <cdr:x>0.0895</cdr:x>
      <cdr:y>0.76675</cdr:y>
    </cdr:to>
    <cdr:sp macro="" textlink="">
      <cdr:nvSpPr>
        <cdr:cNvPr id="9" name="Line 14"/>
        <cdr:cNvSpPr>
          <a:spLocks xmlns:a="http://schemas.openxmlformats.org/drawingml/2006/main" noChangeShapeType="1"/>
        </cdr:cNvSpPr>
      </cdr:nvSpPr>
      <cdr:spPr bwMode="auto">
        <a:xfrm xmlns:a="http://schemas.openxmlformats.org/drawingml/2006/main" flipV="1">
          <a:off x="879767" y="3758363"/>
          <a:ext cx="0" cy="952261"/>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0.45675</cdr:y>
    </cdr:from>
    <cdr:to>
      <cdr:x>0.08875</cdr:x>
      <cdr:y>0.61175</cdr:y>
    </cdr:to>
    <cdr:sp macro="" textlink="">
      <cdr:nvSpPr>
        <cdr:cNvPr id="10" name="Line 15"/>
        <cdr:cNvSpPr>
          <a:spLocks xmlns:a="http://schemas.openxmlformats.org/drawingml/2006/main" noChangeShapeType="1"/>
        </cdr:cNvSpPr>
      </cdr:nvSpPr>
      <cdr:spPr bwMode="auto">
        <a:xfrm xmlns:a="http://schemas.openxmlformats.org/drawingml/2006/main" flipH="1" flipV="1">
          <a:off x="872395" y="2806101"/>
          <a:ext cx="0" cy="952262"/>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0.30225</cdr:y>
    </cdr:from>
    <cdr:to>
      <cdr:x>0.08875</cdr:x>
      <cdr:y>0.45675</cdr:y>
    </cdr:to>
    <cdr:sp macro="" textlink="">
      <cdr:nvSpPr>
        <cdr:cNvPr id="11" name="Line 16"/>
        <cdr:cNvSpPr>
          <a:spLocks xmlns:a="http://schemas.openxmlformats.org/drawingml/2006/main" noChangeShapeType="1"/>
        </cdr:cNvSpPr>
      </cdr:nvSpPr>
      <cdr:spPr bwMode="auto">
        <a:xfrm xmlns:a="http://schemas.openxmlformats.org/drawingml/2006/main" flipV="1">
          <a:off x="872395" y="1856911"/>
          <a:ext cx="0" cy="949190"/>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0.08875</cdr:x>
      <cdr:y>0.1465</cdr:y>
    </cdr:from>
    <cdr:to>
      <cdr:x>0.08875</cdr:x>
      <cdr:y>0.30225</cdr:y>
    </cdr:to>
    <cdr:sp macro="" textlink="">
      <cdr:nvSpPr>
        <cdr:cNvPr id="12" name="Line 17"/>
        <cdr:cNvSpPr>
          <a:spLocks xmlns:a="http://schemas.openxmlformats.org/drawingml/2006/main" noChangeShapeType="1"/>
        </cdr:cNvSpPr>
      </cdr:nvSpPr>
      <cdr:spPr bwMode="auto">
        <a:xfrm xmlns:a="http://schemas.openxmlformats.org/drawingml/2006/main" flipV="1">
          <a:off x="872395" y="900041"/>
          <a:ext cx="0" cy="956870"/>
        </a:xfrm>
        <a:prstGeom xmlns:a="http://schemas.openxmlformats.org/drawingml/2006/main" prst="line">
          <a:avLst/>
        </a:prstGeom>
        <a:noFill xmlns:a="http://schemas.openxmlformats.org/drawingml/2006/main"/>
        <a:ln xmlns:a="http://schemas.openxmlformats.org/drawingml/2006/main" w="57150">
          <a:solidFill>
            <a:srgbClr val="000000"/>
          </a:solidFill>
          <a:round/>
          <a:headEnd type="triangle" w="med" len="med"/>
          <a:tailEnd type="triangle" w="med" len="med"/>
        </a:ln>
        <a:extLst xmlns:a="http://schemas.openxmlformats.org/drawingml/2006/mai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0.54371</cdr:x>
      <cdr:y>0.15477</cdr:y>
    </cdr:from>
    <cdr:to>
      <cdr:x>0.65121</cdr:x>
      <cdr:y>0.36983</cdr:y>
    </cdr:to>
    <cdr:sp macro="" textlink="">
      <cdr:nvSpPr>
        <cdr:cNvPr id="13" name="Text Box 19"/>
        <cdr:cNvSpPr txBox="1">
          <a:spLocks xmlns:a="http://schemas.openxmlformats.org/drawingml/2006/main" noChangeArrowheads="1"/>
        </cdr:cNvSpPr>
      </cdr:nvSpPr>
      <cdr:spPr bwMode="auto">
        <a:xfrm xmlns:a="http://schemas.openxmlformats.org/drawingml/2006/main">
          <a:off x="5344527" y="951364"/>
          <a:ext cx="1056703" cy="1321931"/>
        </a:xfrm>
        <a:prstGeom xmlns:a="http://schemas.openxmlformats.org/drawingml/2006/main" prst="rect">
          <a:avLst/>
        </a:prstGeom>
        <a:solidFill xmlns:a="http://schemas.openxmlformats.org/drawingml/2006/main">
          <a:srgbClr val="FFFFFF"/>
        </a:solidFill>
        <a:ln xmlns:a="http://schemas.openxmlformats.org/drawingml/2006/main" w="6350">
          <a:solidFill>
            <a:srgbClr val="000000"/>
          </a:solidFill>
          <a:miter lim="800000"/>
          <a:headEnd/>
          <a:tailEnd/>
        </a:ln>
      </cdr:spPr>
      <cdr:txBody>
        <a:bodyPr xmlns:a="http://schemas.openxmlformats.org/drawingml/2006/main" vertOverflow="clip" wrap="square" lIns="36576" tIns="27432" rIns="0" bIns="0" anchor="t" upright="1"/>
        <a:lstStyle xmlns:a="http://schemas.openxmlformats.org/drawingml/2006/main"/>
        <a:p xmlns:a="http://schemas.openxmlformats.org/drawingml/2006/main">
          <a:pPr algn="l" rtl="0">
            <a:defRPr sz="1000"/>
          </a:pPr>
          <a:r>
            <a:rPr lang="de-CH" sz="1200" b="1" i="0" u="sng" strike="noStrike" baseline="0" dirty="0">
              <a:solidFill>
                <a:srgbClr val="000000"/>
              </a:solidFill>
              <a:latin typeface="Arial"/>
              <a:cs typeface="Arial"/>
            </a:rPr>
            <a:t>3 % Sand</a:t>
          </a:r>
        </a:p>
        <a:p xmlns:a="http://schemas.openxmlformats.org/drawingml/2006/main">
          <a:pPr algn="l" rtl="0">
            <a:defRPr sz="1000"/>
          </a:pPr>
          <a:endParaRPr lang="de-CH" sz="1200" b="0" i="0" u="none" strike="noStrike" baseline="0" dirty="0">
            <a:solidFill>
              <a:srgbClr val="000000"/>
            </a:solidFill>
            <a:latin typeface="Arial"/>
            <a:cs typeface="Arial"/>
          </a:endParaRP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90</a:t>
          </a:r>
          <a:r>
            <a:rPr lang="de-CH" sz="1200" b="0" i="0" u="none" strike="noStrike" baseline="0" dirty="0">
              <a:solidFill>
                <a:srgbClr val="000000"/>
              </a:solidFill>
              <a:latin typeface="Arial"/>
              <a:cs typeface="Arial"/>
            </a:rPr>
            <a:t>= </a:t>
          </a:r>
          <a:r>
            <a:rPr lang="de-CH" sz="1200" b="0" i="0" u="none" strike="noStrike" baseline="0" dirty="0" smtClean="0">
              <a:solidFill>
                <a:srgbClr val="000000"/>
              </a:solidFill>
              <a:latin typeface="Arial"/>
              <a:cs typeface="Arial"/>
            </a:rPr>
            <a:t>12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32</a:t>
          </a:r>
          <a:r>
            <a:rPr lang="de-CH" sz="1200" b="0" i="0" u="none" strike="noStrike" baseline="0" dirty="0">
              <a:solidFill>
                <a:srgbClr val="000000"/>
              </a:solidFill>
              <a:latin typeface="Arial"/>
              <a:cs typeface="Arial"/>
            </a:rPr>
            <a:t>= </a:t>
          </a:r>
          <a:r>
            <a:rPr lang="de-CH" sz="1200" b="0" i="0" u="none" strike="noStrike" baseline="0" dirty="0" smtClean="0">
              <a:solidFill>
                <a:srgbClr val="000000"/>
              </a:solidFill>
              <a:latin typeface="Arial"/>
              <a:cs typeface="Arial"/>
            </a:rPr>
            <a:t>24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LS 103.1, SR 2.43, AR 2.46</a:t>
          </a:r>
        </a:p>
        <a:p xmlns:a="http://schemas.openxmlformats.org/drawingml/2006/main">
          <a:pPr algn="l" rtl="0">
            <a:defRPr sz="1000"/>
          </a:pPr>
          <a:endParaRPr lang="de-CH" sz="1200" b="0" i="0" u="none" strike="noStrike" baseline="0" dirty="0">
            <a:solidFill>
              <a:srgbClr val="000000"/>
            </a:solidFill>
            <a:latin typeface="Arial"/>
            <a:cs typeface="Arial"/>
          </a:endParaRPr>
        </a:p>
      </cdr:txBody>
    </cdr:sp>
  </cdr:relSizeAnchor>
  <cdr:relSizeAnchor xmlns:cdr="http://schemas.openxmlformats.org/drawingml/2006/chartDrawing">
    <cdr:from>
      <cdr:x>0.72117</cdr:x>
      <cdr:y>0.15478</cdr:y>
    </cdr:from>
    <cdr:to>
      <cdr:x>0.82867</cdr:x>
      <cdr:y>0.36984</cdr:y>
    </cdr:to>
    <cdr:sp macro="" textlink="">
      <cdr:nvSpPr>
        <cdr:cNvPr id="14" name="Text Box 20"/>
        <cdr:cNvSpPr txBox="1">
          <a:spLocks xmlns:a="http://schemas.openxmlformats.org/drawingml/2006/main" noChangeArrowheads="1"/>
        </cdr:cNvSpPr>
      </cdr:nvSpPr>
      <cdr:spPr bwMode="auto">
        <a:xfrm xmlns:a="http://schemas.openxmlformats.org/drawingml/2006/main">
          <a:off x="7088943" y="951378"/>
          <a:ext cx="1056704" cy="1321931"/>
        </a:xfrm>
        <a:prstGeom xmlns:a="http://schemas.openxmlformats.org/drawingml/2006/main" prst="rect">
          <a:avLst/>
        </a:prstGeom>
        <a:solidFill xmlns:a="http://schemas.openxmlformats.org/drawingml/2006/main">
          <a:srgbClr val="FFFFFF"/>
        </a:solidFill>
        <a:ln xmlns:a="http://schemas.openxmlformats.org/drawingml/2006/main" w="6350">
          <a:solidFill>
            <a:srgbClr val="000000"/>
          </a:solidFill>
          <a:miter lim="800000"/>
          <a:headEnd/>
          <a:tailEnd/>
        </a:ln>
      </cdr:spPr>
      <cdr:txBody>
        <a:bodyPr xmlns:a="http://schemas.openxmlformats.org/drawingml/2006/main" vertOverflow="clip" wrap="square" lIns="36576" tIns="27432" rIns="0" bIns="0" anchor="t" upright="1"/>
        <a:lstStyle xmlns:a="http://schemas.openxmlformats.org/drawingml/2006/main"/>
        <a:p xmlns:a="http://schemas.openxmlformats.org/drawingml/2006/main">
          <a:pPr algn="l" rtl="0">
            <a:defRPr sz="1000"/>
          </a:pPr>
          <a:r>
            <a:rPr lang="de-CH" sz="1200" b="1" i="0" u="sng" strike="noStrike" baseline="0" dirty="0">
              <a:solidFill>
                <a:srgbClr val="000000"/>
              </a:solidFill>
              <a:latin typeface="Arial"/>
              <a:cs typeface="Arial"/>
            </a:rPr>
            <a:t>3 % Sand</a:t>
          </a:r>
        </a:p>
        <a:p xmlns:a="http://schemas.openxmlformats.org/drawingml/2006/main">
          <a:pPr algn="l" rtl="0">
            <a:defRPr sz="1000"/>
          </a:pPr>
          <a:endParaRPr lang="de-CH" sz="1200" b="0" i="0" u="none" strike="noStrike" baseline="0" dirty="0">
            <a:solidFill>
              <a:srgbClr val="000000"/>
            </a:solidFill>
            <a:latin typeface="Arial"/>
            <a:cs typeface="Arial"/>
          </a:endParaRP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90</a:t>
          </a:r>
          <a:r>
            <a:rPr lang="de-CH" sz="1200" b="0" i="0" u="none" strike="noStrike" baseline="0" dirty="0">
              <a:solidFill>
                <a:srgbClr val="000000"/>
              </a:solidFill>
              <a:latin typeface="Arial"/>
              <a:cs typeface="Arial"/>
            </a:rPr>
            <a:t>= </a:t>
          </a:r>
          <a:r>
            <a:rPr lang="de-CH" sz="1200" b="0" i="0" u="none" strike="noStrike" baseline="0" dirty="0" smtClean="0">
              <a:solidFill>
                <a:srgbClr val="000000"/>
              </a:solidFill>
              <a:latin typeface="Arial"/>
              <a:cs typeface="Arial"/>
            </a:rPr>
            <a:t>15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32</a:t>
          </a:r>
          <a:r>
            <a:rPr lang="de-CH" sz="1200" b="0" i="0" u="none" strike="noStrike" baseline="0" dirty="0">
              <a:solidFill>
                <a:srgbClr val="000000"/>
              </a:solidFill>
              <a:latin typeface="Arial"/>
              <a:cs typeface="Arial"/>
            </a:rPr>
            <a:t>= </a:t>
          </a:r>
          <a:r>
            <a:rPr lang="de-CH" sz="1200" b="0" i="0" u="none" strike="noStrike" baseline="0" dirty="0" smtClean="0">
              <a:solidFill>
                <a:srgbClr val="000000"/>
              </a:solidFill>
              <a:latin typeface="Arial"/>
              <a:cs typeface="Arial"/>
            </a:rPr>
            <a:t>28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LS 101.6, SR 2.32, AR 2.42</a:t>
          </a:r>
        </a:p>
      </cdr:txBody>
    </cdr:sp>
  </cdr:relSizeAnchor>
  <cdr:relSizeAnchor xmlns:cdr="http://schemas.openxmlformats.org/drawingml/2006/chartDrawing">
    <cdr:from>
      <cdr:x>0.36004</cdr:x>
      <cdr:y>0.15477</cdr:y>
    </cdr:from>
    <cdr:to>
      <cdr:x>0.46754</cdr:x>
      <cdr:y>0.36983</cdr:y>
    </cdr:to>
    <cdr:sp macro="" textlink="">
      <cdr:nvSpPr>
        <cdr:cNvPr id="15" name="Text Box 21"/>
        <cdr:cNvSpPr txBox="1">
          <a:spLocks xmlns:a="http://schemas.openxmlformats.org/drawingml/2006/main" noChangeArrowheads="1"/>
        </cdr:cNvSpPr>
      </cdr:nvSpPr>
      <cdr:spPr bwMode="auto">
        <a:xfrm xmlns:a="http://schemas.openxmlformats.org/drawingml/2006/main">
          <a:off x="3539090" y="951340"/>
          <a:ext cx="1056703" cy="1321931"/>
        </a:xfrm>
        <a:prstGeom xmlns:a="http://schemas.openxmlformats.org/drawingml/2006/main" prst="rect">
          <a:avLst/>
        </a:prstGeom>
        <a:solidFill xmlns:a="http://schemas.openxmlformats.org/drawingml/2006/main">
          <a:srgbClr val="FFFFFF"/>
        </a:solidFill>
        <a:ln xmlns:a="http://schemas.openxmlformats.org/drawingml/2006/main" w="6350">
          <a:solidFill>
            <a:srgbClr val="000000"/>
          </a:solidFill>
          <a:miter lim="800000"/>
          <a:headEnd/>
          <a:tailEnd/>
        </a:ln>
      </cdr:spPr>
      <cdr:txBody>
        <a:bodyPr xmlns:a="http://schemas.openxmlformats.org/drawingml/2006/main" vertOverflow="clip" wrap="square" lIns="36576" tIns="27432" rIns="0" bIns="0" anchor="t" upright="1"/>
        <a:lstStyle xmlns:a="http://schemas.openxmlformats.org/drawingml/2006/main"/>
        <a:p xmlns:a="http://schemas.openxmlformats.org/drawingml/2006/main">
          <a:pPr algn="l" rtl="0">
            <a:defRPr sz="1000"/>
          </a:pPr>
          <a:r>
            <a:rPr lang="de-CH" sz="1200" b="1" i="0" u="sng" strike="noStrike" baseline="0" dirty="0">
              <a:solidFill>
                <a:srgbClr val="000000"/>
              </a:solidFill>
              <a:latin typeface="Arial"/>
              <a:cs typeface="Arial"/>
            </a:rPr>
            <a:t>4-5 % Sand</a:t>
          </a:r>
        </a:p>
        <a:p xmlns:a="http://schemas.openxmlformats.org/drawingml/2006/main">
          <a:pPr algn="l" rtl="0">
            <a:defRPr sz="1000"/>
          </a:pPr>
          <a:endParaRPr lang="de-CH" sz="1200" b="0" i="0" u="none" strike="noStrike" baseline="0" dirty="0">
            <a:solidFill>
              <a:srgbClr val="000000"/>
            </a:solidFill>
            <a:latin typeface="Arial"/>
            <a:cs typeface="Arial"/>
          </a:endParaRP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90</a:t>
          </a:r>
          <a:r>
            <a:rPr lang="de-CH" sz="1200" b="0" i="0" u="none" strike="noStrike" baseline="0" dirty="0">
              <a:solidFill>
                <a:srgbClr val="000000"/>
              </a:solidFill>
              <a:latin typeface="Arial"/>
              <a:cs typeface="Arial"/>
            </a:rPr>
            <a:t>= </a:t>
          </a:r>
          <a:r>
            <a:rPr lang="de-CH" sz="1200" dirty="0">
              <a:solidFill>
                <a:srgbClr val="000000"/>
              </a:solidFill>
              <a:latin typeface="Arial"/>
              <a:cs typeface="Arial"/>
            </a:rPr>
            <a:t>8</a:t>
          </a:r>
          <a:r>
            <a:rPr lang="de-CH" sz="1200" b="0" i="0" u="none" strike="noStrike" baseline="0" dirty="0" smtClean="0">
              <a:solidFill>
                <a:srgbClr val="000000"/>
              </a:solidFill>
              <a:latin typeface="Arial"/>
              <a:cs typeface="Arial"/>
            </a:rPr>
            <a:t> </a:t>
          </a:r>
          <a:r>
            <a:rPr lang="de-CH" sz="1200" b="0" i="0" u="none" strike="noStrike" baseline="0" dirty="0">
              <a:solidFill>
                <a:srgbClr val="000000"/>
              </a:solidFill>
              <a:latin typeface="Arial"/>
              <a:cs typeface="Arial"/>
            </a:rPr>
            <a:t>%</a:t>
          </a:r>
        </a:p>
        <a:p xmlns:a="http://schemas.openxmlformats.org/drawingml/2006/main">
          <a:pPr algn="l" rtl="0">
            <a:defRPr sz="1000"/>
          </a:pPr>
          <a:r>
            <a:rPr lang="de-CH" sz="1200" b="0" i="0" u="none" strike="noStrike" baseline="0" dirty="0">
              <a:solidFill>
                <a:srgbClr val="000000"/>
              </a:solidFill>
              <a:latin typeface="Arial"/>
              <a:cs typeface="Arial"/>
            </a:rPr>
            <a:t>R</a:t>
          </a:r>
          <a:r>
            <a:rPr lang="de-CH" sz="1200" b="0" i="0" u="none" strike="noStrike" baseline="-25000" dirty="0">
              <a:solidFill>
                <a:srgbClr val="000000"/>
              </a:solidFill>
              <a:latin typeface="Arial"/>
              <a:cs typeface="Arial"/>
            </a:rPr>
            <a:t>32</a:t>
          </a:r>
          <a:r>
            <a:rPr lang="de-CH" sz="1200" b="0" i="0" u="none" strike="noStrike" baseline="0" dirty="0">
              <a:solidFill>
                <a:srgbClr val="000000"/>
              </a:solidFill>
              <a:latin typeface="Arial"/>
              <a:cs typeface="Arial"/>
            </a:rPr>
            <a:t>= </a:t>
          </a:r>
          <a:r>
            <a:rPr lang="de-CH" sz="1200" b="0" i="0" u="none" strike="noStrike" baseline="0" dirty="0" smtClean="0">
              <a:solidFill>
                <a:srgbClr val="000000"/>
              </a:solidFill>
              <a:latin typeface="Arial"/>
              <a:cs typeface="Arial"/>
            </a:rPr>
            <a:t>24%</a:t>
          </a:r>
          <a:endParaRPr lang="de-CH" sz="1200" b="0" i="0" u="none" strike="noStrike" baseline="0" dirty="0">
            <a:solidFill>
              <a:srgbClr val="000000"/>
            </a:solidFill>
            <a:latin typeface="Arial"/>
            <a:cs typeface="Arial"/>
          </a:endParaRPr>
        </a:p>
        <a:p xmlns:a="http://schemas.openxmlformats.org/drawingml/2006/main">
          <a:pPr algn="l" rtl="0">
            <a:defRPr sz="1000"/>
          </a:pPr>
          <a:r>
            <a:rPr lang="de-CH" sz="1200" b="0" i="0" u="none" strike="noStrike" baseline="0" dirty="0">
              <a:solidFill>
                <a:srgbClr val="000000"/>
              </a:solidFill>
              <a:latin typeface="Arial"/>
              <a:cs typeface="Arial"/>
            </a:rPr>
            <a:t>LS 102.1, SR 2.31, AR 2.31</a:t>
          </a:r>
        </a:p>
        <a:p xmlns:a="http://schemas.openxmlformats.org/drawingml/2006/main">
          <a:pPr algn="l" rtl="0">
            <a:defRPr sz="1000"/>
          </a:pPr>
          <a:endParaRPr lang="de-CH" sz="1200" b="0" i="0" u="none" strike="noStrike" baseline="0" dirty="0">
            <a:solidFill>
              <a:srgbClr val="000000"/>
            </a:solidFill>
            <a:latin typeface="Arial"/>
            <a:cs typeface="Aria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33966146-89EA-4048-8C70-088B60EB602C}" type="datetimeFigureOut">
              <a:rPr lang="de-DE"/>
              <a:pPr>
                <a:defRPr/>
              </a:pPr>
              <a:t>22.04.2016</a:t>
            </a:fld>
            <a:endParaRPr lang="de-D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AFE97080-A9CB-4DD2-85B5-AB23735DE17C}" type="slidenum">
              <a:rPr lang="de-DE"/>
              <a:pPr>
                <a:defRPr/>
              </a:pPr>
              <a:t>‹#›</a:t>
            </a:fld>
            <a:endParaRPr lang="de-DE"/>
          </a:p>
        </p:txBody>
      </p:sp>
    </p:spTree>
    <p:extLst>
      <p:ext uri="{BB962C8B-B14F-4D97-AF65-F5344CB8AC3E}">
        <p14:creationId xmlns:p14="http://schemas.microsoft.com/office/powerpoint/2010/main" val="38220277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E285380-C856-4E4D-BF85-AE6A55F8ADF0}" type="datetimeFigureOut">
              <a:rPr lang="de-DE"/>
              <a:pPr>
                <a:defRPr/>
              </a:pPr>
              <a:t>22.04.2016</a:t>
            </a:fld>
            <a:endParaRPr lang="de-DE"/>
          </a:p>
        </p:txBody>
      </p:sp>
      <p:sp>
        <p:nvSpPr>
          <p:cNvPr id="4" name="Slide Image Placeholder 3"/>
          <p:cNvSpPr>
            <a:spLocks noGrp="1" noRot="1" noChangeAspect="1"/>
          </p:cNvSpPr>
          <p:nvPr>
            <p:ph type="sldImg" idx="2"/>
          </p:nvPr>
        </p:nvSpPr>
        <p:spPr>
          <a:xfrm>
            <a:off x="952500" y="685800"/>
            <a:ext cx="4953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es Placeholder 4"/>
          <p:cNvSpPr>
            <a:spLocks noGrp="1"/>
          </p:cNvSpPr>
          <p:nvPr>
            <p:ph type="body" sz="quarter" idx="3"/>
          </p:nvPr>
        </p:nvSpPr>
        <p:spPr>
          <a:xfrm>
            <a:off x="873125" y="4343400"/>
            <a:ext cx="5111750" cy="4297363"/>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de-DE" noProof="0"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D49ABC14-77E8-42BF-987F-8C5D90F125AC}" type="slidenum">
              <a:rPr lang="de-DE"/>
              <a:pPr>
                <a:defRPr/>
              </a:pPr>
              <a:t>‹#›</a:t>
            </a:fld>
            <a:endParaRPr lang="de-DE"/>
          </a:p>
        </p:txBody>
      </p:sp>
    </p:spTree>
    <p:extLst>
      <p:ext uri="{BB962C8B-B14F-4D97-AF65-F5344CB8AC3E}">
        <p14:creationId xmlns:p14="http://schemas.microsoft.com/office/powerpoint/2010/main" val="2759103701"/>
      </p:ext>
    </p:extLst>
  </p:cSld>
  <p:clrMap bg1="lt1" tx1="dk1" bg2="lt2" tx2="dk2" accent1="accent1" accent2="accent2" accent3="accent3" accent4="accent4" accent5="accent5" accent6="accent6" hlink="hlink" folHlink="folHlink"/>
  <p:notesStyle>
    <a:lvl1pPr marL="176213"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1pPr>
    <a:lvl2pPr marL="360363"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2pPr>
    <a:lvl3pPr marL="538163" indent="-17780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3pPr>
    <a:lvl4pPr marL="714375"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4pPr>
    <a:lvl5pPr marL="898525"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spTree>
      <p:nvGrpSpPr>
        <p:cNvPr id="1" name=""/>
        <p:cNvGrpSpPr/>
        <p:nvPr/>
      </p:nvGrpSpPr>
      <p:grpSpPr>
        <a:xfrm>
          <a:off x="0" y="0"/>
          <a:ext cx="0" cy="0"/>
          <a:chOff x="0" y="0"/>
          <a:chExt cx="0" cy="0"/>
        </a:xfrm>
      </p:grpSpPr>
      <p:sp>
        <p:nvSpPr>
          <p:cNvPr id="5" name="Band"/>
          <p:cNvSpPr/>
          <p:nvPr userDrawn="1">
            <p:custDataLst>
              <p:tags r:id="rId1"/>
            </p:custDataLst>
          </p:nvPr>
        </p:nvSpPr>
        <p:spPr>
          <a:xfrm>
            <a:off x="0" y="0"/>
            <a:ext cx="9906000" cy="3429000"/>
          </a:xfrm>
          <a:prstGeom prst="rect">
            <a:avLst/>
          </a:prstGeom>
          <a:solidFill>
            <a:srgbClr val="D9D9D9"/>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6" name="Status" hidden="1"/>
          <p:cNvSpPr txBox="1">
            <a:spLocks/>
          </p:cNvSpPr>
          <p:nvPr userDrawn="1">
            <p:custDataLst>
              <p:tags r:id="rId2"/>
            </p:custDataLst>
          </p:nvPr>
        </p:nvSpPr>
        <p:spPr>
          <a:xfrm rot="16200000">
            <a:off x="8901907" y="4196556"/>
            <a:ext cx="1500188"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7" name="Picture 3"/>
          <p:cNvPicPr>
            <a:picLocks noChangeAspect="1"/>
          </p:cNvPicPr>
          <p:nvPr userDrawn="1">
            <p:custDataLst>
              <p:tags r:id="rId3"/>
            </p:custDataLst>
          </p:nvPr>
        </p:nvPicPr>
        <p:blipFill>
          <a:blip r:embed="rId5"/>
          <a:srcRect/>
          <a:stretch>
            <a:fillRect/>
          </a:stretch>
        </p:blipFill>
        <p:spPr bwMode="auto">
          <a:xfrm>
            <a:off x="7920038" y="5530850"/>
            <a:ext cx="1589087" cy="1000125"/>
          </a:xfrm>
          <a:prstGeom prst="rect">
            <a:avLst/>
          </a:prstGeom>
          <a:noFill/>
          <a:ln w="9525">
            <a:noFill/>
            <a:miter lim="800000"/>
            <a:headEnd/>
            <a:tailEnd/>
          </a:ln>
        </p:spPr>
      </p:pic>
      <p:sp>
        <p:nvSpPr>
          <p:cNvPr id="2" name="Title 1"/>
          <p:cNvSpPr>
            <a:spLocks noGrp="1"/>
          </p:cNvSpPr>
          <p:nvPr>
            <p:ph type="ctrTitle"/>
          </p:nvPr>
        </p:nvSpPr>
        <p:spPr>
          <a:xfrm>
            <a:off x="452439" y="3700078"/>
            <a:ext cx="8929686" cy="1133078"/>
          </a:xfrm>
        </p:spPr>
        <p:txBody>
          <a:bodyPr anchor="t"/>
          <a:lstStyle>
            <a:lvl1pPr>
              <a:defRPr sz="3600" b="1">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2438" y="4879208"/>
            <a:ext cx="6696805" cy="1538124"/>
          </a:xfrm>
        </p:spPr>
        <p:txBody>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Picture Placeholder 8"/>
          <p:cNvSpPr>
            <a:spLocks noGrp="1"/>
          </p:cNvSpPr>
          <p:nvPr>
            <p:ph type="pic" sz="quarter" idx="14"/>
          </p:nvPr>
        </p:nvSpPr>
        <p:spPr>
          <a:xfrm>
            <a:off x="0" y="0"/>
            <a:ext cx="9906000" cy="3429000"/>
          </a:xfrm>
          <a:noFill/>
        </p:spPr>
        <p:txBody>
          <a:bodyPr bIns="540000" rtlCol="0" anchor="ctr">
            <a:noAutofit/>
          </a:bodyPr>
          <a:lstStyle>
            <a:lvl1pPr marL="0" indent="0" algn="ctr">
              <a:buNone/>
              <a:defRPr/>
            </a:lvl1pPr>
          </a:lstStyle>
          <a:p>
            <a:pPr lvl="0"/>
            <a:r>
              <a:rPr lang="en-US" noProof="0" smtClean="0"/>
              <a:t>Click icon to add picture</a:t>
            </a:r>
            <a:endParaRPr lang="de-DE" noProof="0"/>
          </a:p>
        </p:txBody>
      </p:sp>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2" name="Hider"/>
          <p:cNvSpPr/>
          <p:nvPr userDrawn="1"/>
        </p:nvSpPr>
        <p:spPr bwMode="white">
          <a:xfrm>
            <a:off x="452438" y="1089025"/>
            <a:ext cx="8996362" cy="130175"/>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3" name="Footer Placeholder 2"/>
          <p:cNvSpPr>
            <a:spLocks noGrp="1"/>
          </p:cNvSpPr>
          <p:nvPr>
            <p:ph type="ftr" sz="quarter" idx="10"/>
          </p:nvPr>
        </p:nvSpPr>
        <p:spPr/>
        <p:txBody>
          <a:bodyPr/>
          <a:lstStyle>
            <a:lvl1pPr>
              <a:defRPr/>
            </a:lvl1pPr>
          </a:lstStyle>
          <a:p>
            <a:r>
              <a:rPr lang="en-US" smtClean="0"/>
              <a:t>Clinker characteristics, 2016-04-22   © 2015 LafargeHolcim</a:t>
            </a:r>
            <a:endParaRPr lang="en-US"/>
          </a:p>
        </p:txBody>
      </p:sp>
      <p:sp>
        <p:nvSpPr>
          <p:cNvPr id="4" name="Slide Number Placeholder 3"/>
          <p:cNvSpPr>
            <a:spLocks noGrp="1"/>
          </p:cNvSpPr>
          <p:nvPr>
            <p:ph type="sldNum" sz="quarter" idx="11"/>
          </p:nvPr>
        </p:nvSpPr>
        <p:spPr/>
        <p:txBody>
          <a:bodyPr/>
          <a:lstStyle>
            <a:lvl1pPr>
              <a:defRPr/>
            </a:lvl1pPr>
          </a:lstStyle>
          <a:p>
            <a:pPr>
              <a:defRPr/>
            </a:pPr>
            <a:fld id="{8D1A33E2-60F3-4402-9789-01BC1F769802}" type="slidenum">
              <a:rPr lang="en-US"/>
              <a:pPr>
                <a:defRPr/>
              </a:pPr>
              <a:t>‹#›</a:t>
            </a:fld>
            <a:endParaRPr lang="en-US" dirty="0"/>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losing" type="blank" preserve="1">
  <p:cSld name="Closing">
    <p:spTree>
      <p:nvGrpSpPr>
        <p:cNvPr id="1" name=""/>
        <p:cNvGrpSpPr/>
        <p:nvPr/>
      </p:nvGrpSpPr>
      <p:grpSpPr>
        <a:xfrm>
          <a:off x="0" y="0"/>
          <a:ext cx="0" cy="0"/>
          <a:chOff x="0" y="0"/>
          <a:chExt cx="0" cy="0"/>
        </a:xfrm>
      </p:grpSpPr>
      <p:pic>
        <p:nvPicPr>
          <p:cNvPr id="2" name="Picture 2" descr="D:\Users\sihuber1\Downloads\LH_Logo_sRGB.jpg"/>
          <p:cNvPicPr>
            <a:picLocks noChangeAspect="1" noChangeArrowheads="1"/>
          </p:cNvPicPr>
          <p:nvPr userDrawn="1"/>
        </p:nvPicPr>
        <p:blipFill>
          <a:blip r:embed="rId2"/>
          <a:srcRect/>
          <a:stretch>
            <a:fillRect/>
          </a:stretch>
        </p:blipFill>
        <p:spPr bwMode="auto">
          <a:xfrm>
            <a:off x="2297113" y="1690688"/>
            <a:ext cx="5311775" cy="3240087"/>
          </a:xfrm>
          <a:prstGeom prst="rect">
            <a:avLst/>
          </a:prstGeom>
          <a:noFill/>
          <a:ln w="9525">
            <a:noFill/>
            <a:miter lim="800000"/>
            <a:headEnd/>
            <a:tailEnd/>
          </a:ln>
        </p:spPr>
      </p:pic>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r>
              <a:rPr lang="en-US" smtClean="0"/>
              <a:t>Clinker characteristics, 2016-04-22   © 2015 LafargeHolcim</a:t>
            </a:r>
            <a:endParaRPr lang="en-US"/>
          </a:p>
        </p:txBody>
      </p:sp>
      <p:sp>
        <p:nvSpPr>
          <p:cNvPr id="3" name="Slide Number Placeholder 5"/>
          <p:cNvSpPr>
            <a:spLocks noGrp="1"/>
          </p:cNvSpPr>
          <p:nvPr>
            <p:ph type="sldNum" sz="quarter" idx="11"/>
          </p:nvPr>
        </p:nvSpPr>
        <p:spPr/>
        <p:txBody>
          <a:bodyPr/>
          <a:lstStyle>
            <a:lvl1pPr>
              <a:defRPr/>
            </a:lvl1pPr>
          </a:lstStyle>
          <a:p>
            <a:pPr>
              <a:defRPr/>
            </a:pPr>
            <a:fld id="{23CF603F-38F3-417B-93C4-ADE80C1AB0AA}" type="slidenum">
              <a:rPr lang="en-US"/>
              <a:pPr>
                <a:defRPr/>
              </a:pPr>
              <a:t>‹#›</a:t>
            </a:fld>
            <a:endParaRPr lang="en-US" dirty="0"/>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8858250"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r>
              <a:rPr lang="en-US" smtClean="0"/>
              <a:t>Clinker characteristics, 2016-04-22   © 2015 LafargeHolcim</a:t>
            </a:r>
            <a:endParaRPr lang="en-US"/>
          </a:p>
        </p:txBody>
      </p:sp>
      <p:sp>
        <p:nvSpPr>
          <p:cNvPr id="5" name="Slide Number Placeholder 5"/>
          <p:cNvSpPr>
            <a:spLocks noGrp="1"/>
          </p:cNvSpPr>
          <p:nvPr>
            <p:ph type="sldNum" sz="quarter" idx="11"/>
          </p:nvPr>
        </p:nvSpPr>
        <p:spPr/>
        <p:txBody>
          <a:bodyPr/>
          <a:lstStyle>
            <a:lvl1pPr>
              <a:defRPr/>
            </a:lvl1pPr>
          </a:lstStyle>
          <a:p>
            <a:pPr>
              <a:defRPr/>
            </a:pPr>
            <a:fld id="{2E463985-27FC-4354-9835-3D919B909F47}" type="slidenum">
              <a:rPr lang="en-US"/>
              <a:pPr>
                <a:defRPr/>
              </a:pPr>
              <a:t>‹#›</a:t>
            </a:fld>
            <a:endParaRPr lang="en-US" dirty="0"/>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sp>
        <p:nvSpPr>
          <p:cNvPr id="4" name="LineHider"/>
          <p:cNvSpPr/>
          <p:nvPr userDrawn="1">
            <p:custDataLst>
              <p:tags r:id="rId1"/>
            </p:custDataLst>
          </p:nvPr>
        </p:nvSpPr>
        <p:spPr bwMode="white">
          <a:xfrm>
            <a:off x="468313" y="1112838"/>
            <a:ext cx="8948737" cy="841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bg1"/>
              </a:solidFill>
              <a:cs typeface="Arial" pitchFamily="34" charset="0"/>
            </a:endParaRPr>
          </a:p>
        </p:txBody>
      </p:sp>
      <p:sp>
        <p:nvSpPr>
          <p:cNvPr id="5" name="Status" hidden="1"/>
          <p:cNvSpPr txBox="1">
            <a:spLocks/>
          </p:cNvSpPr>
          <p:nvPr userDrawn="1">
            <p:custDataLst>
              <p:tags r:id="rId2"/>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sp>
        <p:nvSpPr>
          <p:cNvPr id="6" name="Classification"/>
          <p:cNvSpPr>
            <a:spLocks/>
          </p:cNvSpPr>
          <p:nvPr userDrawn="1">
            <p:custDataLst>
              <p:tags r:id="rId3"/>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9" name="Picture Placeholder"/>
          <p:cNvSpPr>
            <a:spLocks noGrp="1"/>
          </p:cNvSpPr>
          <p:nvPr>
            <p:ph type="pic" sz="quarter" idx="13"/>
          </p:nvPr>
        </p:nvSpPr>
        <p:spPr>
          <a:xfrm>
            <a:off x="0" y="0"/>
            <a:ext cx="9906000" cy="6858000"/>
          </a:xfrm>
          <a:prstGeom prst="rect">
            <a:avLst/>
          </a:prstGeom>
        </p:spPr>
        <p:txBody>
          <a:bodyPr tIns="3636000" rtlCol="0">
            <a:noAutofit/>
          </a:bodyPr>
          <a:lstStyle>
            <a:lvl1pPr marL="0" indent="0" algn="ctr">
              <a:buFontTx/>
              <a:buNone/>
              <a:defRPr sz="1800">
                <a:solidFill>
                  <a:srgbClr val="969696"/>
                </a:solidFill>
                <a:latin typeface="Arial" pitchFamily="34" charset="0"/>
                <a:cs typeface="Arial" pitchFamily="34" charset="0"/>
              </a:defRPr>
            </a:lvl1pPr>
          </a:lstStyle>
          <a:p>
            <a:pPr lvl="0"/>
            <a:r>
              <a:rPr lang="en-US" noProof="0" smtClean="0"/>
              <a:t>Click icon to add picture</a:t>
            </a:r>
            <a:endParaRPr lang="en-US" noProof="0" dirty="0"/>
          </a:p>
        </p:txBody>
      </p:sp>
      <p:sp>
        <p:nvSpPr>
          <p:cNvPr id="3" name="Title 2"/>
          <p:cNvSpPr>
            <a:spLocks noGrp="1"/>
          </p:cNvSpPr>
          <p:nvPr>
            <p:ph type="title"/>
          </p:nvPr>
        </p:nvSpPr>
        <p:spPr>
          <a:xfrm>
            <a:off x="560388" y="1943998"/>
            <a:ext cx="8785225" cy="1052954"/>
          </a:xfrm>
        </p:spPr>
        <p:txBody>
          <a:bodyPr anchor="t"/>
          <a:lstStyle>
            <a:lvl1pPr>
              <a:lnSpc>
                <a:spcPct val="100000"/>
              </a:lnSpc>
              <a:defRPr sz="3400"/>
            </a:lvl1pPr>
          </a:lstStyle>
          <a:p>
            <a:r>
              <a:rPr lang="de-DE" dirty="0" smtClean="0"/>
              <a:t>Titelmasterformat durch Klicken bearbeiten</a:t>
            </a:r>
            <a:endParaRPr lang="en-US" dirty="0"/>
          </a:p>
        </p:txBody>
      </p:sp>
      <p:sp>
        <p:nvSpPr>
          <p:cNvPr id="7" name="Footer Placeholder 1"/>
          <p:cNvSpPr>
            <a:spLocks noGrp="1"/>
          </p:cNvSpPr>
          <p:nvPr>
            <p:ph type="ftr" sz="quarter" idx="14"/>
          </p:nvPr>
        </p:nvSpPr>
        <p:spPr/>
        <p:txBody>
          <a:bodyPr/>
          <a:lstStyle>
            <a:lvl1pPr>
              <a:defRPr/>
            </a:lvl1pPr>
          </a:lstStyle>
          <a:p>
            <a:r>
              <a:rPr lang="en-US" smtClean="0"/>
              <a:t>Clinker characteristics, 2016-04-22   © 2015 LafargeHolcim</a:t>
            </a:r>
            <a:endParaRPr lang="en-US"/>
          </a:p>
        </p:txBody>
      </p:sp>
      <p:sp>
        <p:nvSpPr>
          <p:cNvPr id="8" name="Slide Number Placeholder 3"/>
          <p:cNvSpPr>
            <a:spLocks noGrp="1"/>
          </p:cNvSpPr>
          <p:nvPr>
            <p:ph type="sldNum" sz="quarter" idx="15"/>
          </p:nvPr>
        </p:nvSpPr>
        <p:spPr/>
        <p:txBody>
          <a:bodyPr/>
          <a:lstStyle>
            <a:lvl1pPr>
              <a:defRPr/>
            </a:lvl1pPr>
          </a:lstStyle>
          <a:p>
            <a:pPr>
              <a:defRPr/>
            </a:pPr>
            <a:fld id="{5B915435-1252-4023-BC7E-C0D6DDC3868B}" type="slidenum">
              <a:rPr lang="en-US"/>
              <a:pPr>
                <a:defRPr/>
              </a:pPr>
              <a:t>‹#›</a:t>
            </a:fld>
            <a:endParaRPr lang="en-US" dirty="0"/>
          </a:p>
        </p:txBody>
      </p:sp>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s" preserve="1" userDrawn="1">
  <p:cSld name="Title and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1448780"/>
            <a:ext cx="4321175"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5"/>
          </p:nvPr>
        </p:nvSpPr>
        <p:spPr/>
        <p:txBody>
          <a:bodyPr/>
          <a:lstStyle>
            <a:lvl1pPr>
              <a:defRPr/>
            </a:lvl1pPr>
          </a:lstStyle>
          <a:p>
            <a:r>
              <a:rPr lang="en-US" smtClean="0"/>
              <a:t>Clinker characteristics, 2016-04-22   © 2015 LafargeHolcim</a:t>
            </a:r>
            <a:endParaRPr lang="en-US"/>
          </a:p>
        </p:txBody>
      </p:sp>
      <p:sp>
        <p:nvSpPr>
          <p:cNvPr id="6" name="Slide Number Placeholder 5"/>
          <p:cNvSpPr>
            <a:spLocks noGrp="1"/>
          </p:cNvSpPr>
          <p:nvPr>
            <p:ph type="sldNum" sz="quarter" idx="16"/>
          </p:nvPr>
        </p:nvSpPr>
        <p:spPr/>
        <p:txBody>
          <a:bodyPr/>
          <a:lstStyle>
            <a:lvl1pPr>
              <a:defRPr/>
            </a:lvl1pPr>
          </a:lstStyle>
          <a:p>
            <a:pPr>
              <a:defRPr/>
            </a:pPr>
            <a:fld id="{600572BF-7570-48D2-9DCC-4DCCC4A1BA32}" type="slidenum">
              <a:rPr lang="en-US"/>
              <a:pPr>
                <a:defRPr/>
              </a:pPr>
              <a:t>‹#›</a:t>
            </a:fld>
            <a:endParaRPr lang="en-US" dirty="0"/>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ontent and Picture" preserve="1" userDrawn="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4"/>
          </p:nvPr>
        </p:nvSpPr>
        <p:spPr>
          <a:xfrm>
            <a:off x="5060950" y="1448780"/>
            <a:ext cx="4321175" cy="4734053"/>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5" name="Footer Placeholder 4"/>
          <p:cNvSpPr>
            <a:spLocks noGrp="1"/>
          </p:cNvSpPr>
          <p:nvPr>
            <p:ph type="ftr" sz="quarter" idx="15"/>
          </p:nvPr>
        </p:nvSpPr>
        <p:spPr/>
        <p:txBody>
          <a:bodyPr/>
          <a:lstStyle>
            <a:lvl1pPr>
              <a:defRPr/>
            </a:lvl1pPr>
          </a:lstStyle>
          <a:p>
            <a:r>
              <a:rPr lang="en-US" smtClean="0"/>
              <a:t>Clinker characteristics, 2016-04-22   © 2015 LafargeHolcim</a:t>
            </a:r>
            <a:endParaRPr lang="en-US"/>
          </a:p>
        </p:txBody>
      </p:sp>
      <p:sp>
        <p:nvSpPr>
          <p:cNvPr id="6" name="Slide Number Placeholder 5"/>
          <p:cNvSpPr>
            <a:spLocks noGrp="1"/>
          </p:cNvSpPr>
          <p:nvPr>
            <p:ph type="sldNum" sz="quarter" idx="16"/>
          </p:nvPr>
        </p:nvSpPr>
        <p:spPr/>
        <p:txBody>
          <a:bodyPr/>
          <a:lstStyle>
            <a:lvl1pPr>
              <a:defRPr/>
            </a:lvl1pPr>
          </a:lstStyle>
          <a:p>
            <a:pPr>
              <a:defRPr/>
            </a:pPr>
            <a:fld id="{68629238-BDC7-4327-A4DE-2190E949A60E}" type="slidenum">
              <a:rPr lang="en-US"/>
              <a:pPr>
                <a:defRPr/>
              </a:pPr>
              <a:t>‹#›</a:t>
            </a:fld>
            <a:endParaRPr lang="en-US" dirty="0"/>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s and Picture" preserve="1" userDrawn="1">
  <p:cSld name="Title, 2 Contents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4509" y="1448780"/>
            <a:ext cx="4320542" cy="473261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4077072"/>
            <a:ext cx="4321175" cy="2105679"/>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8"/>
          <p:cNvSpPr>
            <a:spLocks noGrp="1"/>
          </p:cNvSpPr>
          <p:nvPr>
            <p:ph type="pic" sz="quarter" idx="15"/>
          </p:nvPr>
        </p:nvSpPr>
        <p:spPr>
          <a:xfrm>
            <a:off x="5060950" y="1448780"/>
            <a:ext cx="4321175" cy="2376264"/>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6" name="Footer Placeholder 4"/>
          <p:cNvSpPr>
            <a:spLocks noGrp="1"/>
          </p:cNvSpPr>
          <p:nvPr>
            <p:ph type="ftr" sz="quarter" idx="16"/>
          </p:nvPr>
        </p:nvSpPr>
        <p:spPr/>
        <p:txBody>
          <a:bodyPr/>
          <a:lstStyle>
            <a:lvl1pPr>
              <a:defRPr/>
            </a:lvl1pPr>
          </a:lstStyle>
          <a:p>
            <a:r>
              <a:rPr lang="en-US" smtClean="0"/>
              <a:t>Clinker characteristics, 2016-04-22   © 2015 LafargeHolcim</a:t>
            </a:r>
            <a:endParaRPr lang="en-US"/>
          </a:p>
        </p:txBody>
      </p:sp>
      <p:sp>
        <p:nvSpPr>
          <p:cNvPr id="7" name="Slide Number Placeholder 5"/>
          <p:cNvSpPr>
            <a:spLocks noGrp="1"/>
          </p:cNvSpPr>
          <p:nvPr>
            <p:ph type="sldNum" sz="quarter" idx="17"/>
          </p:nvPr>
        </p:nvSpPr>
        <p:spPr/>
        <p:txBody>
          <a:bodyPr/>
          <a:lstStyle>
            <a:lvl1pPr>
              <a:defRPr/>
            </a:lvl1pPr>
          </a:lstStyle>
          <a:p>
            <a:pPr>
              <a:defRPr/>
            </a:pPr>
            <a:fld id="{5178C7F1-3EC0-437E-AC07-08F477CCE7E2}" type="slidenum">
              <a:rPr lang="en-US"/>
              <a:pPr>
                <a:defRPr/>
              </a:pPr>
              <a:t>‹#›</a:t>
            </a:fld>
            <a:endParaRPr lang="en-US" dirty="0"/>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preserve="1" userDrawn="1">
  <p:cSld name="Big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Picture Placeholder 8"/>
          <p:cNvSpPr>
            <a:spLocks noGrp="1"/>
          </p:cNvSpPr>
          <p:nvPr>
            <p:ph type="pic" sz="quarter" idx="14"/>
          </p:nvPr>
        </p:nvSpPr>
        <p:spPr>
          <a:xfrm>
            <a:off x="523875" y="1268413"/>
            <a:ext cx="8858250" cy="4912979"/>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4" name="Footer Placeholder 4"/>
          <p:cNvSpPr>
            <a:spLocks noGrp="1"/>
          </p:cNvSpPr>
          <p:nvPr>
            <p:ph type="ftr" sz="quarter" idx="15"/>
          </p:nvPr>
        </p:nvSpPr>
        <p:spPr/>
        <p:txBody>
          <a:bodyPr/>
          <a:lstStyle>
            <a:lvl1pPr>
              <a:defRPr/>
            </a:lvl1pPr>
          </a:lstStyle>
          <a:p>
            <a:r>
              <a:rPr lang="en-US" smtClean="0"/>
              <a:t>Clinker characteristics, 2016-04-22   © 2015 LafargeHolcim</a:t>
            </a:r>
            <a:endParaRPr lang="en-US"/>
          </a:p>
        </p:txBody>
      </p:sp>
      <p:sp>
        <p:nvSpPr>
          <p:cNvPr id="5" name="Slide Number Placeholder 5"/>
          <p:cNvSpPr>
            <a:spLocks noGrp="1"/>
          </p:cNvSpPr>
          <p:nvPr>
            <p:ph type="sldNum" sz="quarter" idx="16"/>
          </p:nvPr>
        </p:nvSpPr>
        <p:spPr/>
        <p:txBody>
          <a:bodyPr/>
          <a:lstStyle>
            <a:lvl1pPr>
              <a:defRPr/>
            </a:lvl1pPr>
          </a:lstStyle>
          <a:p>
            <a:pPr>
              <a:defRPr/>
            </a:pPr>
            <a:fld id="{5108A8E3-8156-4CA6-879B-413A46E7FD07}" type="slidenum">
              <a:rPr lang="en-US"/>
              <a:pPr>
                <a:defRPr/>
              </a:pPr>
              <a:t>‹#›</a:t>
            </a:fld>
            <a:endParaRPr lang="en-US" dirty="0"/>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smtClean="0"/>
              <a:t>Clinker characteristics, 2016-04-22   © 2015 LafargeHolcim</a:t>
            </a:r>
            <a:endParaRPr lang="en-US"/>
          </a:p>
        </p:txBody>
      </p:sp>
      <p:sp>
        <p:nvSpPr>
          <p:cNvPr id="4" name="Slide Number Placeholder 5"/>
          <p:cNvSpPr>
            <a:spLocks noGrp="1"/>
          </p:cNvSpPr>
          <p:nvPr>
            <p:ph type="sldNum" sz="quarter" idx="11"/>
          </p:nvPr>
        </p:nvSpPr>
        <p:spPr/>
        <p:txBody>
          <a:bodyPr/>
          <a:lstStyle>
            <a:lvl1pPr>
              <a:defRPr/>
            </a:lvl1pPr>
          </a:lstStyle>
          <a:p>
            <a:pPr>
              <a:defRPr/>
            </a:pPr>
            <a:fld id="{EC419B2B-9FC3-4AC2-B1D8-E4A352C28C98}" type="slidenum">
              <a:rPr lang="en-US"/>
              <a:pPr>
                <a:defRPr/>
              </a:pPr>
              <a:t>‹#›</a:t>
            </a:fld>
            <a:endParaRPr lang="en-US" dirty="0"/>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smtClean="0"/>
              <a:t>Clinker characteristics, 2016-04-22   © 2015 LafargeHolcim</a:t>
            </a:r>
            <a:endParaRPr lang="en-US"/>
          </a:p>
        </p:txBody>
      </p:sp>
      <p:sp>
        <p:nvSpPr>
          <p:cNvPr id="4" name="Slide Number Placeholder 5"/>
          <p:cNvSpPr>
            <a:spLocks noGrp="1"/>
          </p:cNvSpPr>
          <p:nvPr>
            <p:ph type="sldNum" sz="quarter" idx="11"/>
          </p:nvPr>
        </p:nvSpPr>
        <p:spPr/>
        <p:txBody>
          <a:bodyPr/>
          <a:lstStyle>
            <a:lvl1pPr>
              <a:defRPr/>
            </a:lvl1pPr>
          </a:lstStyle>
          <a:p>
            <a:pPr>
              <a:defRPr/>
            </a:pPr>
            <a:fld id="{2F3DD854-EFBC-4C50-BAD9-151CE22C75FA}" type="slidenum">
              <a:rPr lang="en-US"/>
              <a:pPr>
                <a:defRPr/>
              </a:pPr>
              <a:t>‹#›</a:t>
            </a:fld>
            <a:endParaRPr lang="en-US" dirty="0"/>
          </a:p>
        </p:txBody>
      </p:sp>
    </p:spTree>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23875" y="188913"/>
            <a:ext cx="8858250" cy="8509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523875" y="1449388"/>
            <a:ext cx="8858250" cy="4733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892300" y="6416675"/>
            <a:ext cx="3168650" cy="166688"/>
          </a:xfrm>
          <a:prstGeom prst="rect">
            <a:avLst/>
          </a:prstGeom>
        </p:spPr>
        <p:txBody>
          <a:bodyPr vert="horz" wrap="square" lIns="0" tIns="0" rIns="0" bIns="0" numCol="1" anchor="b" anchorCtr="0" compatLnSpc="1">
            <a:prstTxWarp prst="textNoShape">
              <a:avLst/>
            </a:prstTxWarp>
            <a:noAutofit/>
          </a:bodyPr>
          <a:lstStyle>
            <a:lvl1pPr>
              <a:defRPr sz="800" b="1"/>
            </a:lvl1pPr>
          </a:lstStyle>
          <a:p>
            <a:r>
              <a:rPr lang="en-US" smtClean="0"/>
              <a:t>Clinker characteristics, 2016-04-22   © 2015 LafargeHolcim</a:t>
            </a:r>
            <a:endParaRPr lang="en-US"/>
          </a:p>
        </p:txBody>
      </p:sp>
      <p:sp>
        <p:nvSpPr>
          <p:cNvPr id="6" name="Slide Number Placeholder 5"/>
          <p:cNvSpPr>
            <a:spLocks noGrp="1"/>
          </p:cNvSpPr>
          <p:nvPr>
            <p:ph type="sldNum" sz="quarter" idx="4"/>
          </p:nvPr>
        </p:nvSpPr>
        <p:spPr>
          <a:xfrm>
            <a:off x="8948738" y="6416675"/>
            <a:ext cx="433387" cy="166688"/>
          </a:xfrm>
          <a:prstGeom prst="rect">
            <a:avLst/>
          </a:prstGeom>
        </p:spPr>
        <p:txBody>
          <a:bodyPr vert="horz" wrap="none" lIns="0" tIns="0" rIns="0" bIns="0" rtlCol="0" anchor="b" anchorCtr="0">
            <a:noAutofit/>
          </a:bodyPr>
          <a:lstStyle>
            <a:lvl1pPr algn="r" fontAlgn="auto">
              <a:spcBef>
                <a:spcPts val="0"/>
              </a:spcBef>
              <a:spcAft>
                <a:spcPts val="0"/>
              </a:spcAft>
              <a:defRPr sz="800">
                <a:solidFill>
                  <a:schemeClr val="tx1"/>
                </a:solidFill>
                <a:latin typeface="+mn-lt"/>
                <a:cs typeface="+mn-cs"/>
              </a:defRPr>
            </a:lvl1pPr>
          </a:lstStyle>
          <a:p>
            <a:pPr>
              <a:defRPr/>
            </a:pPr>
            <a:fld id="{61B51BD9-A38C-47A7-8139-5A2EB2FD51ED}" type="slidenum">
              <a:rPr lang="en-US"/>
              <a:pPr>
                <a:defRPr/>
              </a:pPr>
              <a:t>‹#›</a:t>
            </a:fld>
            <a:endParaRPr lang="en-US" dirty="0"/>
          </a:p>
        </p:txBody>
      </p:sp>
      <p:cxnSp>
        <p:nvCxnSpPr>
          <p:cNvPr id="10" name="Line"/>
          <p:cNvCxnSpPr/>
          <p:nvPr/>
        </p:nvCxnSpPr>
        <p:spPr>
          <a:xfrm>
            <a:off x="523875" y="1160463"/>
            <a:ext cx="8858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lassification"/>
          <p:cNvSpPr>
            <a:spLocks/>
          </p:cNvSpPr>
          <p:nvPr>
            <p:custDataLst>
              <p:tags r:id="rId14"/>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14" name="Status" hidden="1"/>
          <p:cNvSpPr txBox="1">
            <a:spLocks/>
          </p:cNvSpPr>
          <p:nvPr>
            <p:custDataLst>
              <p:tags r:id="rId15"/>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1034" name="Picture 3"/>
          <p:cNvPicPr>
            <a:picLocks noChangeAspect="1"/>
          </p:cNvPicPr>
          <p:nvPr>
            <p:custDataLst>
              <p:tags r:id="rId16"/>
            </p:custDataLst>
          </p:nvPr>
        </p:nvPicPr>
        <p:blipFill>
          <a:blip r:embed="rId17"/>
          <a:srcRect/>
          <a:stretch>
            <a:fillRect/>
          </a:stretch>
        </p:blipFill>
        <p:spPr bwMode="auto">
          <a:xfrm>
            <a:off x="519113" y="6348413"/>
            <a:ext cx="1104900" cy="250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62" r:id="rId3"/>
    <p:sldLayoutId id="2147483659" r:id="rId4"/>
    <p:sldLayoutId id="2147483658" r:id="rId5"/>
    <p:sldLayoutId id="2147483657" r:id="rId6"/>
    <p:sldLayoutId id="2147483656" r:id="rId7"/>
    <p:sldLayoutId id="2147483655" r:id="rId8"/>
    <p:sldLayoutId id="2147483654" r:id="rId9"/>
    <p:sldLayoutId id="2147483663" r:id="rId10"/>
    <p:sldLayoutId id="2147483664" r:id="rId11"/>
    <p:sldLayoutId id="2147483653" r:id="rId12"/>
  </p:sldLayoutIdLst>
  <p:hf hdr="0" dt="0"/>
  <p:txStyles>
    <p:titleStyle>
      <a:lvl1pPr algn="l" rtl="0" eaLnBrk="0" fontAlgn="base" hangingPunct="0">
        <a:lnSpc>
          <a:spcPct val="95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95000"/>
        </a:lnSpc>
        <a:spcBef>
          <a:spcPct val="0"/>
        </a:spcBef>
        <a:spcAft>
          <a:spcPct val="0"/>
        </a:spcAft>
        <a:defRPr sz="2400" b="1">
          <a:solidFill>
            <a:schemeClr val="tx1"/>
          </a:solidFill>
          <a:latin typeface="Arial" charset="0"/>
        </a:defRPr>
      </a:lvl2pPr>
      <a:lvl3pPr algn="l" rtl="0" eaLnBrk="0" fontAlgn="base" hangingPunct="0">
        <a:lnSpc>
          <a:spcPct val="95000"/>
        </a:lnSpc>
        <a:spcBef>
          <a:spcPct val="0"/>
        </a:spcBef>
        <a:spcAft>
          <a:spcPct val="0"/>
        </a:spcAft>
        <a:defRPr sz="2400" b="1">
          <a:solidFill>
            <a:schemeClr val="tx1"/>
          </a:solidFill>
          <a:latin typeface="Arial" charset="0"/>
        </a:defRPr>
      </a:lvl3pPr>
      <a:lvl4pPr algn="l" rtl="0" eaLnBrk="0" fontAlgn="base" hangingPunct="0">
        <a:lnSpc>
          <a:spcPct val="95000"/>
        </a:lnSpc>
        <a:spcBef>
          <a:spcPct val="0"/>
        </a:spcBef>
        <a:spcAft>
          <a:spcPct val="0"/>
        </a:spcAft>
        <a:defRPr sz="2400" b="1">
          <a:solidFill>
            <a:schemeClr val="tx1"/>
          </a:solidFill>
          <a:latin typeface="Arial" charset="0"/>
        </a:defRPr>
      </a:lvl4pPr>
      <a:lvl5pPr algn="l" rtl="0" eaLnBrk="0" fontAlgn="base" hangingPunct="0">
        <a:lnSpc>
          <a:spcPct val="95000"/>
        </a:lnSpc>
        <a:spcBef>
          <a:spcPct val="0"/>
        </a:spcBef>
        <a:spcAft>
          <a:spcPct val="0"/>
        </a:spcAft>
        <a:defRPr sz="2400" b="1">
          <a:solidFill>
            <a:schemeClr val="tx1"/>
          </a:solidFill>
          <a:latin typeface="Arial" charset="0"/>
        </a:defRPr>
      </a:lvl5pPr>
      <a:lvl6pPr marL="457200" algn="l" rtl="0" fontAlgn="base">
        <a:lnSpc>
          <a:spcPct val="95000"/>
        </a:lnSpc>
        <a:spcBef>
          <a:spcPct val="0"/>
        </a:spcBef>
        <a:spcAft>
          <a:spcPct val="0"/>
        </a:spcAft>
        <a:defRPr sz="2400" b="1">
          <a:solidFill>
            <a:schemeClr val="tx1"/>
          </a:solidFill>
          <a:latin typeface="Arial" charset="0"/>
        </a:defRPr>
      </a:lvl6pPr>
      <a:lvl7pPr marL="914400" algn="l" rtl="0" fontAlgn="base">
        <a:lnSpc>
          <a:spcPct val="95000"/>
        </a:lnSpc>
        <a:spcBef>
          <a:spcPct val="0"/>
        </a:spcBef>
        <a:spcAft>
          <a:spcPct val="0"/>
        </a:spcAft>
        <a:defRPr sz="2400" b="1">
          <a:solidFill>
            <a:schemeClr val="tx1"/>
          </a:solidFill>
          <a:latin typeface="Arial" charset="0"/>
        </a:defRPr>
      </a:lvl7pPr>
      <a:lvl8pPr marL="1371600" algn="l" rtl="0" fontAlgn="base">
        <a:lnSpc>
          <a:spcPct val="95000"/>
        </a:lnSpc>
        <a:spcBef>
          <a:spcPct val="0"/>
        </a:spcBef>
        <a:spcAft>
          <a:spcPct val="0"/>
        </a:spcAft>
        <a:defRPr sz="2400" b="1">
          <a:solidFill>
            <a:schemeClr val="tx1"/>
          </a:solidFill>
          <a:latin typeface="Arial" charset="0"/>
        </a:defRPr>
      </a:lvl8pPr>
      <a:lvl9pPr marL="1828800" algn="l" rtl="0" fontAlgn="base">
        <a:lnSpc>
          <a:spcPct val="95000"/>
        </a:lnSpc>
        <a:spcBef>
          <a:spcPct val="0"/>
        </a:spcBef>
        <a:spcAft>
          <a:spcPct val="0"/>
        </a:spcAft>
        <a:defRPr sz="2400" b="1">
          <a:solidFill>
            <a:schemeClr val="tx1"/>
          </a:solidFill>
          <a:latin typeface="Arial" charset="0"/>
        </a:defRPr>
      </a:lvl9pPr>
    </p:titleStyle>
    <p:body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m/url?sa=i&amp;rct=j&amp;q=&amp;esrc=s&amp;frm=1&amp;source=images&amp;cd=&amp;cad=rja&amp;docid=1jf5quTz5X4vEM&amp;tbnid=8Y0AmGvZUBnL1M:&amp;ved=0CAUQjRw&amp;url=http://en.wikipedia.org/wiki/Clinker_(cement)&amp;ei=7c94UrXZJ4XG0QWNpoGICA&amp;bvm=bv.55980276,d.d2k&amp;psig=AFQjCNFfE1Nxyi10ICNMqGLh0wfvU3ES0Q&amp;ust=1383735650462544" TargetMode="External"/><Relationship Id="rId1" Type="http://schemas.openxmlformats.org/officeDocument/2006/relationships/slideLayout" Target="../slideLayouts/slideLayout12.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8.wmf"/><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slideLayout" Target="../slideLayouts/slideLayout9.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34.emf"/></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452438" y="3700463"/>
            <a:ext cx="8929687" cy="1133475"/>
          </a:xfrm>
        </p:spPr>
        <p:txBody>
          <a:bodyPr/>
          <a:lstStyle/>
          <a:p>
            <a:pPr eaLnBrk="1" hangingPunct="1"/>
            <a:r>
              <a:rPr lang="en-US" altLang="en-US" smtClean="0"/>
              <a:t>Clinker Characteristics and Burning Behavior</a:t>
            </a:r>
            <a:endParaRPr lang="en-US" smtClean="0"/>
          </a:p>
        </p:txBody>
      </p:sp>
      <p:sp>
        <p:nvSpPr>
          <p:cNvPr id="16386" name="Subtitle 2"/>
          <p:cNvSpPr>
            <a:spLocks noGrp="1"/>
          </p:cNvSpPr>
          <p:nvPr>
            <p:ph type="subTitle" idx="1"/>
          </p:nvPr>
        </p:nvSpPr>
        <p:spPr>
          <a:xfrm>
            <a:off x="452438" y="4879975"/>
            <a:ext cx="6696075" cy="1536700"/>
          </a:xfrm>
        </p:spPr>
        <p:txBody>
          <a:bodyPr/>
          <a:lstStyle/>
          <a:p>
            <a:pPr eaLnBrk="1" hangingPunct="1"/>
            <a:r>
              <a:rPr lang="en-US" b="1" smtClean="0"/>
              <a:t>PPE Course</a:t>
            </a:r>
            <a:endParaRPr lang="en-US" smtClean="0"/>
          </a:p>
        </p:txBody>
      </p:sp>
      <p:sp>
        <p:nvSpPr>
          <p:cNvPr id="16387" name="Picture Placeholder 3"/>
          <p:cNvSpPr>
            <a:spLocks noGrp="1"/>
          </p:cNvSpPr>
          <p:nvPr>
            <p:ph type="pic" sz="quarter" idx="14"/>
          </p:nvPr>
        </p:nvSpPr>
        <p:spPr/>
      </p:sp>
      <p:pic>
        <p:nvPicPr>
          <p:cNvPr id="16388" name="TitleImage"/>
          <p:cNvPicPr>
            <a:picLocks noChangeAspect="1"/>
          </p:cNvPicPr>
          <p:nvPr/>
        </p:nvPicPr>
        <p:blipFill>
          <a:blip r:embed="rId2"/>
          <a:srcRect t="20226" b="20226"/>
          <a:stretch>
            <a:fillRect/>
          </a:stretch>
        </p:blipFill>
        <p:spPr bwMode="auto">
          <a:xfrm>
            <a:off x="0" y="0"/>
            <a:ext cx="9906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009077B-AA50-47D0-9EF6-5EB3D296BC44}" type="slidenum">
              <a:rPr lang="en-US" sz="800"/>
              <a:pPr algn="r"/>
              <a:t>10</a:t>
            </a:fld>
            <a:endParaRPr lang="en-US" sz="800"/>
          </a:p>
        </p:txBody>
      </p:sp>
      <p:sp>
        <p:nvSpPr>
          <p:cNvPr id="24578" name="Rectangle 3"/>
          <p:cNvSpPr>
            <a:spLocks noChangeArrowheads="1"/>
          </p:cNvSpPr>
          <p:nvPr/>
        </p:nvSpPr>
        <p:spPr bwMode="auto">
          <a:xfrm>
            <a:off x="546100" y="1412777"/>
            <a:ext cx="8785225" cy="1368152"/>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Acts as a solvent  (transport medium) and facilitates </a:t>
            </a:r>
            <a:r>
              <a:rPr lang="en-US" altLang="en-US" sz="2000" dirty="0" err="1"/>
              <a:t>Alite</a:t>
            </a:r>
            <a:r>
              <a:rPr lang="en-US" altLang="en-US" sz="2000" dirty="0"/>
              <a:t> formation</a:t>
            </a:r>
          </a:p>
          <a:p>
            <a:pPr marL="269875" indent="-269875">
              <a:spcBef>
                <a:spcPts val="1200"/>
              </a:spcBef>
              <a:buClr>
                <a:schemeClr val="accent1"/>
              </a:buClr>
              <a:buFont typeface="Arial" charset="0"/>
              <a:buChar char="•"/>
            </a:pPr>
            <a:r>
              <a:rPr lang="en-US" altLang="en-US" sz="2000" dirty="0"/>
              <a:t>Enables clinker granulation</a:t>
            </a:r>
          </a:p>
          <a:p>
            <a:pPr marL="269875" indent="-269875">
              <a:spcBef>
                <a:spcPts val="1200"/>
              </a:spcBef>
              <a:buClr>
                <a:schemeClr val="accent1"/>
              </a:buClr>
              <a:buFont typeface="Arial" charset="0"/>
              <a:buChar char="•"/>
            </a:pPr>
            <a:r>
              <a:rPr lang="en-US" altLang="en-US" sz="2000" dirty="0"/>
              <a:t>Enables coating formation (but also ring formation)</a:t>
            </a:r>
          </a:p>
        </p:txBody>
      </p:sp>
      <p:sp>
        <p:nvSpPr>
          <p:cNvPr id="24579"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Significance of Liquid Phase</a:t>
            </a:r>
          </a:p>
        </p:txBody>
      </p:sp>
      <p:pic>
        <p:nvPicPr>
          <p:cNvPr id="24580" name="Picture 2" descr="http://upload.wikimedia.org/wikipedia/commons/8/8e/Hot_Clinker_2.jpg">
            <a:hlinkClick r:id="rId2"/>
          </p:cNvPr>
          <p:cNvPicPr>
            <a:picLocks noChangeAspect="1" noChangeArrowheads="1"/>
          </p:cNvPicPr>
          <p:nvPr/>
        </p:nvPicPr>
        <p:blipFill>
          <a:blip r:embed="rId3"/>
          <a:srcRect/>
          <a:stretch>
            <a:fillRect/>
          </a:stretch>
        </p:blipFill>
        <p:spPr bwMode="auto">
          <a:xfrm>
            <a:off x="3865563" y="2967038"/>
            <a:ext cx="3073400" cy="2305050"/>
          </a:xfrm>
          <a:prstGeom prst="rect">
            <a:avLst/>
          </a:prstGeom>
          <a:noFill/>
          <a:ln w="9525">
            <a:noFill/>
            <a:miter lim="800000"/>
            <a:headEnd/>
            <a:tailEnd/>
          </a:ln>
        </p:spPr>
      </p:pic>
      <p:pic>
        <p:nvPicPr>
          <p:cNvPr id="24581" name="Picture 8" descr="http://farm3.staticflickr.com/2686/4293024153_53dab610c3_o.jpg"/>
          <p:cNvPicPr>
            <a:picLocks noChangeAspect="1" noChangeArrowheads="1"/>
          </p:cNvPicPr>
          <p:nvPr/>
        </p:nvPicPr>
        <p:blipFill>
          <a:blip r:embed="rId4"/>
          <a:srcRect/>
          <a:stretch>
            <a:fillRect/>
          </a:stretch>
        </p:blipFill>
        <p:spPr bwMode="auto">
          <a:xfrm>
            <a:off x="7040563" y="2952750"/>
            <a:ext cx="2463800" cy="3284538"/>
          </a:xfrm>
          <a:prstGeom prst="rect">
            <a:avLst/>
          </a:prstGeom>
          <a:noFill/>
          <a:ln w="9525">
            <a:noFill/>
            <a:miter lim="800000"/>
            <a:headEnd/>
            <a:tailEnd/>
          </a:ln>
        </p:spPr>
      </p:pic>
      <p:pic>
        <p:nvPicPr>
          <p:cNvPr id="24582" name="Picture 3" descr="B_001853"/>
          <p:cNvPicPr>
            <a:picLocks noChangeAspect="1" noChangeArrowheads="1"/>
          </p:cNvPicPr>
          <p:nvPr/>
        </p:nvPicPr>
        <p:blipFill>
          <a:blip r:embed="rId5">
            <a:lum bright="10000"/>
          </a:blip>
          <a:srcRect/>
          <a:stretch>
            <a:fillRect/>
          </a:stretch>
        </p:blipFill>
        <p:spPr bwMode="auto">
          <a:xfrm>
            <a:off x="647700" y="3024188"/>
            <a:ext cx="3024188" cy="2270125"/>
          </a:xfrm>
          <a:prstGeom prst="rect">
            <a:avLst/>
          </a:prstGeom>
          <a:noFill/>
          <a:ln w="63500">
            <a:solidFill>
              <a:srgbClr val="9999FF"/>
            </a:solid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5A77DC4-139B-4FE0-A832-B73ABA95AC25}" type="slidenum">
              <a:rPr lang="en-US" sz="800"/>
              <a:pPr algn="r"/>
              <a:t>11</a:t>
            </a:fld>
            <a:endParaRPr lang="en-US" sz="800"/>
          </a:p>
        </p:txBody>
      </p:sp>
      <p:sp>
        <p:nvSpPr>
          <p:cNvPr id="25602" name="Rectangle 3"/>
          <p:cNvSpPr>
            <a:spLocks noChangeArrowheads="1"/>
          </p:cNvSpPr>
          <p:nvPr/>
        </p:nvSpPr>
        <p:spPr bwMode="auto">
          <a:xfrm>
            <a:off x="560388" y="1412776"/>
            <a:ext cx="8785225" cy="4995962"/>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Most raw mixes show similar minimum temperature of liquid formation (eutectic point), but the quantity of liquid formed at which temperatures varies with raw mix chemistry.</a:t>
            </a:r>
          </a:p>
          <a:p>
            <a:pPr marL="269875" indent="-269875">
              <a:spcBef>
                <a:spcPts val="1200"/>
              </a:spcBef>
              <a:buClr>
                <a:schemeClr val="accent1"/>
              </a:buClr>
              <a:buFont typeface="Arial" charset="0"/>
              <a:buChar char="•"/>
            </a:pPr>
            <a:r>
              <a:rPr lang="en-US" altLang="en-US" sz="2000" dirty="0"/>
              <a:t>For OPC clinker, the eutectic melting point is at </a:t>
            </a:r>
            <a:r>
              <a:rPr lang="en-US" altLang="en-US" sz="2000" dirty="0" smtClean="0"/>
              <a:t>1338°C; </a:t>
            </a:r>
            <a:r>
              <a:rPr lang="en-US" altLang="en-US" sz="2000" dirty="0"/>
              <a:t>the composition of the liquid is</a:t>
            </a:r>
            <a:r>
              <a:rPr lang="en-US" altLang="en-US" sz="2000" dirty="0" smtClean="0"/>
              <a:t>:</a:t>
            </a:r>
            <a:endParaRPr lang="en-US" altLang="en-US" sz="2000" dirty="0"/>
          </a:p>
          <a:p>
            <a:pPr marL="269875" indent="-269875">
              <a:lnSpc>
                <a:spcPct val="130000"/>
              </a:lnSpc>
              <a:buClr>
                <a:schemeClr val="accent1"/>
              </a:buClr>
              <a:buFont typeface="Wingdings" pitchFamily="2" charset="2"/>
              <a:buNone/>
            </a:pPr>
            <a:r>
              <a:rPr lang="en-US" altLang="en-US" sz="2000" dirty="0"/>
              <a:t>		</a:t>
            </a:r>
            <a:r>
              <a:rPr lang="en-US" altLang="en-US" sz="2000" dirty="0" err="1"/>
              <a:t>CaO</a:t>
            </a:r>
            <a:r>
              <a:rPr lang="en-US" altLang="en-US" sz="2000" dirty="0"/>
              <a:t>	-	55 %</a:t>
            </a:r>
          </a:p>
          <a:p>
            <a:pPr marL="269875" indent="-269875">
              <a:lnSpc>
                <a:spcPct val="130000"/>
              </a:lnSpc>
              <a:buClr>
                <a:schemeClr val="accent1"/>
              </a:buClr>
              <a:buFont typeface="Wingdings" pitchFamily="2" charset="2"/>
              <a:buNone/>
            </a:pPr>
            <a:r>
              <a:rPr lang="en-US" altLang="en-US" sz="2000" dirty="0"/>
              <a:t>		SiO</a:t>
            </a:r>
            <a:r>
              <a:rPr lang="en-US" altLang="en-US" sz="2000" baseline="-25000" dirty="0"/>
              <a:t>2 	</a:t>
            </a:r>
            <a:r>
              <a:rPr lang="en-US" altLang="en-US" sz="2000" dirty="0"/>
              <a:t>-	6 %		Alumina ratio</a:t>
            </a:r>
          </a:p>
          <a:p>
            <a:pPr marL="269875" indent="-269875">
              <a:lnSpc>
                <a:spcPct val="130000"/>
              </a:lnSpc>
              <a:buClr>
                <a:schemeClr val="accent1"/>
              </a:buClr>
              <a:buFont typeface="Wingdings" pitchFamily="2" charset="2"/>
              <a:buNone/>
            </a:pPr>
            <a:r>
              <a:rPr lang="en-US" altLang="en-US" sz="2000" dirty="0"/>
              <a:t>		Al</a:t>
            </a:r>
            <a:r>
              <a:rPr lang="en-US" altLang="en-US" sz="2000" baseline="-25000" dirty="0"/>
              <a:t>2</a:t>
            </a:r>
            <a:r>
              <a:rPr lang="en-US" altLang="en-US" sz="2000" dirty="0"/>
              <a:t>O</a:t>
            </a:r>
            <a:r>
              <a:rPr lang="en-US" altLang="en-US" sz="2000" baseline="-25000" dirty="0"/>
              <a:t>3</a:t>
            </a:r>
            <a:r>
              <a:rPr lang="en-US" altLang="en-US" sz="2000" dirty="0"/>
              <a:t>	-	22 %		(AR) = 1.38</a:t>
            </a:r>
          </a:p>
          <a:p>
            <a:pPr marL="269875" indent="-269875">
              <a:lnSpc>
                <a:spcPct val="130000"/>
              </a:lnSpc>
              <a:buClr>
                <a:schemeClr val="accent1"/>
              </a:buClr>
              <a:buFont typeface="Wingdings" pitchFamily="2" charset="2"/>
              <a:buNone/>
            </a:pPr>
            <a:r>
              <a:rPr lang="en-US" altLang="en-US" sz="2000" dirty="0"/>
              <a:t>		Fe</a:t>
            </a:r>
            <a:r>
              <a:rPr lang="en-US" altLang="en-US" sz="2000" baseline="-25000" dirty="0"/>
              <a:t>2</a:t>
            </a:r>
            <a:r>
              <a:rPr lang="en-US" altLang="en-US" sz="2000" dirty="0"/>
              <a:t>O</a:t>
            </a:r>
            <a:r>
              <a:rPr lang="en-US" altLang="en-US" sz="2000" baseline="-25000" dirty="0"/>
              <a:t>3</a:t>
            </a:r>
            <a:r>
              <a:rPr lang="en-US" altLang="en-US" sz="2000" dirty="0"/>
              <a:t>	-	16 %</a:t>
            </a:r>
          </a:p>
        </p:txBody>
      </p:sp>
      <p:sp>
        <p:nvSpPr>
          <p:cNvPr id="25603"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Liquid Phase</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6D3E5DE-446A-41A8-817C-3B42704CB25A}" type="slidenum">
              <a:rPr lang="en-US" sz="800"/>
              <a:pPr algn="r"/>
              <a:t>12</a:t>
            </a:fld>
            <a:endParaRPr lang="en-US" sz="800"/>
          </a:p>
        </p:txBody>
      </p:sp>
      <p:sp>
        <p:nvSpPr>
          <p:cNvPr id="26626"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Calculation of Liquid Phase Quantity</a:t>
            </a:r>
          </a:p>
        </p:txBody>
      </p:sp>
      <p:sp>
        <p:nvSpPr>
          <p:cNvPr id="26627" name="Rectangle 3"/>
          <p:cNvSpPr txBox="1">
            <a:spLocks noChangeArrowheads="1"/>
          </p:cNvSpPr>
          <p:nvPr/>
        </p:nvSpPr>
        <p:spPr bwMode="auto">
          <a:xfrm>
            <a:off x="551981" y="1309687"/>
            <a:ext cx="8830144" cy="5106987"/>
          </a:xfrm>
          <a:prstGeom prst="rect">
            <a:avLst/>
          </a:prstGeom>
          <a:noFill/>
          <a:ln w="9525">
            <a:noFill/>
            <a:miter lim="800000"/>
            <a:headEnd/>
            <a:tailEnd/>
          </a:ln>
        </p:spPr>
        <p:txBody>
          <a:bodyPr/>
          <a:lstStyle/>
          <a:p>
            <a:pPr marL="342900" indent="-342900">
              <a:lnSpc>
                <a:spcPct val="90000"/>
              </a:lnSpc>
              <a:spcBef>
                <a:spcPts val="575"/>
              </a:spcBef>
              <a:buClr>
                <a:srgbClr val="FF1100"/>
              </a:buClr>
              <a:buFont typeface="Arial" panose="020B0604020202020204" pitchFamily="34" charset="0"/>
              <a:buChar char="•"/>
            </a:pPr>
            <a:r>
              <a:rPr lang="en-GB" altLang="en-US" sz="2000" dirty="0"/>
              <a:t>Formulae for quantitative calculation acc. to </a:t>
            </a:r>
            <a:r>
              <a:rPr lang="en-GB" altLang="en-US" sz="2000" dirty="0" smtClean="0"/>
              <a:t>LEA</a:t>
            </a:r>
          </a:p>
          <a:p>
            <a:pPr>
              <a:lnSpc>
                <a:spcPct val="90000"/>
              </a:lnSpc>
              <a:spcBef>
                <a:spcPts val="575"/>
              </a:spcBef>
              <a:buClr>
                <a:srgbClr val="FF1100"/>
              </a:buClr>
            </a:pPr>
            <a:endParaRPr lang="en-GB" altLang="en-US" sz="2000" dirty="0" smtClean="0"/>
          </a:p>
          <a:p>
            <a:pPr marL="800100" lvl="1" indent="-342900">
              <a:lnSpc>
                <a:spcPct val="90000"/>
              </a:lnSpc>
              <a:spcBef>
                <a:spcPts val="575"/>
              </a:spcBef>
              <a:buClr>
                <a:srgbClr val="FF1100"/>
              </a:buClr>
              <a:buFont typeface="Arial" panose="020B0604020202020204" pitchFamily="34" charset="0"/>
              <a:buChar char="•"/>
            </a:pPr>
            <a:r>
              <a:rPr lang="en-GB" altLang="en-US" dirty="0" smtClean="0"/>
              <a:t>1338 </a:t>
            </a:r>
            <a:r>
              <a:rPr lang="en-GB" altLang="en-US" baseline="50000" dirty="0" err="1"/>
              <a:t>o</a:t>
            </a:r>
            <a:r>
              <a:rPr lang="en-GB" altLang="en-US" dirty="0" err="1"/>
              <a:t>C</a:t>
            </a:r>
            <a:r>
              <a:rPr lang="en-GB" altLang="en-US" dirty="0"/>
              <a:t> =  6.1 Fe</a:t>
            </a:r>
            <a:r>
              <a:rPr lang="en-GB" altLang="en-US" baseline="-25000" dirty="0"/>
              <a:t>2</a:t>
            </a:r>
            <a:r>
              <a:rPr lang="en-GB" altLang="en-US" dirty="0"/>
              <a:t>O</a:t>
            </a:r>
            <a:r>
              <a:rPr lang="en-GB" altLang="en-US" baseline="-25000" dirty="0"/>
              <a:t>3</a:t>
            </a:r>
            <a:r>
              <a:rPr lang="en-GB" altLang="en-US" dirty="0"/>
              <a:t> + </a:t>
            </a:r>
            <a:r>
              <a:rPr lang="en-GB" altLang="en-US" dirty="0" err="1"/>
              <a:t>MgO</a:t>
            </a:r>
            <a:r>
              <a:rPr lang="en-GB" altLang="en-US" dirty="0"/>
              <a:t> + Na</a:t>
            </a:r>
            <a:r>
              <a:rPr lang="en-GB" altLang="en-US" baseline="-25000" dirty="0"/>
              <a:t>2</a:t>
            </a:r>
            <a:r>
              <a:rPr lang="en-GB" altLang="en-US" dirty="0"/>
              <a:t>O + K</a:t>
            </a:r>
            <a:r>
              <a:rPr lang="en-GB" altLang="en-US" baseline="-25000" dirty="0"/>
              <a:t>2</a:t>
            </a:r>
            <a:r>
              <a:rPr lang="en-GB" altLang="en-US" dirty="0"/>
              <a:t>O		   </a:t>
            </a:r>
            <a:r>
              <a:rPr lang="en-GB" altLang="en-US" dirty="0" smtClean="0"/>
              <a:t>	if </a:t>
            </a:r>
            <a:r>
              <a:rPr lang="en-GB" altLang="en-US" dirty="0"/>
              <a:t>AR </a:t>
            </a:r>
            <a:r>
              <a:rPr lang="en-GB" altLang="en-US" dirty="0">
                <a:sym typeface="Symbol" pitchFamily="18" charset="2"/>
              </a:rPr>
              <a:t></a:t>
            </a:r>
            <a:r>
              <a:rPr lang="en-GB" altLang="en-US" dirty="0"/>
              <a:t> 1.38</a:t>
            </a:r>
          </a:p>
          <a:p>
            <a:pPr lvl="3">
              <a:lnSpc>
                <a:spcPct val="90000"/>
              </a:lnSpc>
              <a:spcBef>
                <a:spcPts val="575"/>
              </a:spcBef>
              <a:buClr>
                <a:srgbClr val="FF1100"/>
              </a:buClr>
            </a:pPr>
            <a:r>
              <a:rPr lang="en-GB" altLang="en-US" dirty="0" smtClean="0"/>
              <a:t>    	  8.2 </a:t>
            </a:r>
            <a:r>
              <a:rPr lang="en-GB" altLang="en-US" dirty="0"/>
              <a:t>Al</a:t>
            </a:r>
            <a:r>
              <a:rPr lang="en-GB" altLang="en-US" baseline="-25000" dirty="0"/>
              <a:t>2</a:t>
            </a:r>
            <a:r>
              <a:rPr lang="en-GB" altLang="en-US" dirty="0"/>
              <a:t>O</a:t>
            </a:r>
            <a:r>
              <a:rPr lang="en-GB" altLang="en-US" baseline="-25000" dirty="0"/>
              <a:t>3</a:t>
            </a:r>
            <a:r>
              <a:rPr lang="en-GB" altLang="en-US" dirty="0"/>
              <a:t> – 5.22 Fe</a:t>
            </a:r>
            <a:r>
              <a:rPr lang="en-GB" altLang="en-US" baseline="-25000" dirty="0"/>
              <a:t>2</a:t>
            </a:r>
            <a:r>
              <a:rPr lang="en-GB" altLang="en-US" dirty="0"/>
              <a:t>O</a:t>
            </a:r>
            <a:r>
              <a:rPr lang="en-GB" altLang="en-US" baseline="-25000" dirty="0"/>
              <a:t>3</a:t>
            </a:r>
            <a:r>
              <a:rPr lang="en-GB" altLang="en-US" dirty="0"/>
              <a:t> + </a:t>
            </a:r>
            <a:r>
              <a:rPr lang="en-GB" altLang="en-US" dirty="0" err="1"/>
              <a:t>MgO</a:t>
            </a:r>
            <a:r>
              <a:rPr lang="en-GB" altLang="en-US" dirty="0"/>
              <a:t> + Na</a:t>
            </a:r>
            <a:r>
              <a:rPr lang="en-GB" altLang="en-US" baseline="-25000" dirty="0"/>
              <a:t>2</a:t>
            </a:r>
            <a:r>
              <a:rPr lang="en-GB" altLang="en-US" dirty="0"/>
              <a:t>O + K</a:t>
            </a:r>
            <a:r>
              <a:rPr lang="en-GB" altLang="en-US" baseline="-25000" dirty="0"/>
              <a:t>2</a:t>
            </a:r>
            <a:r>
              <a:rPr lang="en-GB" altLang="en-US" dirty="0"/>
              <a:t>O 	</a:t>
            </a:r>
            <a:r>
              <a:rPr lang="en-GB" altLang="en-US" dirty="0" smtClean="0"/>
              <a:t>if </a:t>
            </a:r>
            <a:r>
              <a:rPr lang="en-GB" altLang="en-US" dirty="0"/>
              <a:t>AR </a:t>
            </a:r>
            <a:r>
              <a:rPr lang="en-GB" altLang="en-US" dirty="0">
                <a:sym typeface="Symbol" pitchFamily="18" charset="2"/>
              </a:rPr>
              <a:t></a:t>
            </a:r>
            <a:r>
              <a:rPr lang="en-GB" altLang="en-US" dirty="0"/>
              <a:t>1.38</a:t>
            </a:r>
          </a:p>
          <a:p>
            <a:pPr marL="285750" indent="-285750">
              <a:lnSpc>
                <a:spcPct val="90000"/>
              </a:lnSpc>
              <a:spcBef>
                <a:spcPts val="575"/>
              </a:spcBef>
              <a:buClr>
                <a:srgbClr val="FF1100"/>
              </a:buClr>
              <a:buFont typeface="Arial" panose="020B0604020202020204" pitchFamily="34" charset="0"/>
              <a:buChar char="•"/>
            </a:pPr>
            <a:endParaRPr lang="en-GB" altLang="en-US" b="1" dirty="0" smtClean="0"/>
          </a:p>
          <a:p>
            <a:pPr marL="742950" lvl="1" indent="-285750">
              <a:lnSpc>
                <a:spcPct val="90000"/>
              </a:lnSpc>
              <a:spcBef>
                <a:spcPts val="575"/>
              </a:spcBef>
              <a:buClr>
                <a:srgbClr val="FF1100"/>
              </a:buClr>
              <a:buFont typeface="Arial" panose="020B0604020202020204" pitchFamily="34" charset="0"/>
              <a:buChar char="•"/>
            </a:pPr>
            <a:r>
              <a:rPr lang="en-GB" altLang="en-US" b="1" dirty="0" smtClean="0"/>
              <a:t>1400 </a:t>
            </a:r>
            <a:r>
              <a:rPr lang="en-GB" altLang="en-US" b="1" baseline="50000" dirty="0" err="1"/>
              <a:t>o</a:t>
            </a:r>
            <a:r>
              <a:rPr lang="en-GB" altLang="en-US" b="1" dirty="0" err="1"/>
              <a:t>C</a:t>
            </a:r>
            <a:r>
              <a:rPr lang="en-GB" altLang="en-US" b="1" dirty="0"/>
              <a:t> =  2.95 Al</a:t>
            </a:r>
            <a:r>
              <a:rPr lang="en-GB" altLang="en-US" b="1" baseline="-25000" dirty="0"/>
              <a:t>2</a:t>
            </a:r>
            <a:r>
              <a:rPr lang="en-GB" altLang="en-US" b="1" dirty="0"/>
              <a:t>O</a:t>
            </a:r>
            <a:r>
              <a:rPr lang="en-GB" altLang="en-US" b="1" baseline="-25000" dirty="0"/>
              <a:t>3</a:t>
            </a:r>
            <a:r>
              <a:rPr lang="en-GB" altLang="en-US" b="1" dirty="0"/>
              <a:t> + 2.2 Fe</a:t>
            </a:r>
            <a:r>
              <a:rPr lang="en-GB" altLang="en-US" b="1" baseline="-25000" dirty="0"/>
              <a:t>2</a:t>
            </a:r>
            <a:r>
              <a:rPr lang="en-GB" altLang="en-US" b="1" dirty="0"/>
              <a:t>O</a:t>
            </a:r>
            <a:r>
              <a:rPr lang="en-GB" altLang="en-US" b="1" baseline="-25000" dirty="0"/>
              <a:t>3</a:t>
            </a:r>
            <a:r>
              <a:rPr lang="en-GB" altLang="en-US" b="1" dirty="0"/>
              <a:t> + </a:t>
            </a:r>
            <a:r>
              <a:rPr lang="en-GB" altLang="en-US" b="1" dirty="0" err="1"/>
              <a:t>MgO</a:t>
            </a:r>
            <a:r>
              <a:rPr lang="en-GB" altLang="en-US" b="1" dirty="0"/>
              <a:t> + </a:t>
            </a:r>
            <a:r>
              <a:rPr lang="en-GB" altLang="en-US" sz="2000" b="1" dirty="0"/>
              <a:t>Na</a:t>
            </a:r>
            <a:r>
              <a:rPr lang="en-GB" altLang="en-US" sz="2000" b="1" baseline="-25000" dirty="0"/>
              <a:t>2</a:t>
            </a:r>
            <a:r>
              <a:rPr lang="en-GB" altLang="en-US" sz="2000" b="1" dirty="0"/>
              <a:t>O + K</a:t>
            </a:r>
            <a:r>
              <a:rPr lang="en-GB" altLang="en-US" sz="2000" b="1" baseline="-25000" dirty="0"/>
              <a:t>2</a:t>
            </a:r>
            <a:r>
              <a:rPr lang="en-GB" altLang="en-US" sz="2000" b="1" dirty="0"/>
              <a:t>O </a:t>
            </a:r>
            <a:r>
              <a:rPr lang="en-GB" altLang="en-US" b="1" dirty="0"/>
              <a:t>	 </a:t>
            </a:r>
            <a:r>
              <a:rPr lang="en-GB" altLang="en-US" sz="1600" dirty="0" smtClean="0"/>
              <a:t>for </a:t>
            </a:r>
            <a:r>
              <a:rPr lang="en-GB" altLang="en-US" sz="1600" dirty="0" err="1"/>
              <a:t>MgO</a:t>
            </a:r>
            <a:r>
              <a:rPr lang="en-GB" altLang="en-US" sz="1600" dirty="0"/>
              <a:t> </a:t>
            </a:r>
            <a:r>
              <a:rPr lang="en-GB" altLang="en-US" sz="1600" dirty="0">
                <a:sym typeface="Symbol" pitchFamily="18" charset="2"/>
              </a:rPr>
              <a:t> </a:t>
            </a:r>
            <a:r>
              <a:rPr lang="en-GB" altLang="en-US" sz="1600" dirty="0" smtClean="0"/>
              <a:t>2%</a:t>
            </a:r>
            <a:endParaRPr lang="en-GB" altLang="en-US" sz="1600" dirty="0"/>
          </a:p>
          <a:p>
            <a:pPr lvl="1">
              <a:lnSpc>
                <a:spcPct val="90000"/>
              </a:lnSpc>
              <a:spcBef>
                <a:spcPts val="575"/>
              </a:spcBef>
              <a:buClr>
                <a:srgbClr val="FF1100"/>
              </a:buClr>
            </a:pPr>
            <a:endParaRPr lang="en-GB" altLang="en-US" dirty="0"/>
          </a:p>
          <a:p>
            <a:pPr marL="800100" lvl="1" indent="-342900">
              <a:lnSpc>
                <a:spcPct val="90000"/>
              </a:lnSpc>
              <a:spcBef>
                <a:spcPts val="575"/>
              </a:spcBef>
              <a:buClr>
                <a:srgbClr val="FF1100"/>
              </a:buClr>
              <a:buFont typeface="Arial" panose="020B0604020202020204" pitchFamily="34" charset="0"/>
              <a:buChar char="•"/>
            </a:pPr>
            <a:r>
              <a:rPr lang="en-GB" altLang="en-US" dirty="0"/>
              <a:t>1450 </a:t>
            </a:r>
            <a:r>
              <a:rPr lang="en-GB" altLang="en-US" baseline="50000" dirty="0" err="1"/>
              <a:t>o</a:t>
            </a:r>
            <a:r>
              <a:rPr lang="en-GB" altLang="en-US" dirty="0" err="1"/>
              <a:t>C</a:t>
            </a:r>
            <a:r>
              <a:rPr lang="en-GB" altLang="en-US" dirty="0"/>
              <a:t> = 3.0 Al</a:t>
            </a:r>
            <a:r>
              <a:rPr lang="en-GB" altLang="en-US" baseline="-25000" dirty="0"/>
              <a:t>2</a:t>
            </a:r>
            <a:r>
              <a:rPr lang="en-GB" altLang="en-US" dirty="0"/>
              <a:t>O</a:t>
            </a:r>
            <a:r>
              <a:rPr lang="en-GB" altLang="en-US" baseline="-25000" dirty="0"/>
              <a:t>3</a:t>
            </a:r>
            <a:r>
              <a:rPr lang="en-GB" altLang="en-US" dirty="0"/>
              <a:t> + 2.25 Fe</a:t>
            </a:r>
            <a:r>
              <a:rPr lang="en-GB" altLang="en-US" baseline="-25000" dirty="0"/>
              <a:t>2</a:t>
            </a:r>
            <a:r>
              <a:rPr lang="en-GB" altLang="en-US" dirty="0"/>
              <a:t>O</a:t>
            </a:r>
            <a:r>
              <a:rPr lang="en-GB" altLang="en-US" baseline="-25000" dirty="0"/>
              <a:t>3</a:t>
            </a:r>
            <a:r>
              <a:rPr lang="en-GB" altLang="en-US" dirty="0"/>
              <a:t> + </a:t>
            </a:r>
            <a:r>
              <a:rPr lang="en-GB" altLang="en-US" dirty="0" err="1"/>
              <a:t>MgO</a:t>
            </a:r>
            <a:r>
              <a:rPr lang="en-GB" altLang="en-US" dirty="0"/>
              <a:t> + Na</a:t>
            </a:r>
            <a:r>
              <a:rPr lang="en-GB" altLang="en-US" baseline="-25000" dirty="0"/>
              <a:t>2</a:t>
            </a:r>
            <a:r>
              <a:rPr lang="en-GB" altLang="en-US" dirty="0"/>
              <a:t>O + K</a:t>
            </a:r>
            <a:r>
              <a:rPr lang="en-GB" altLang="en-US" baseline="-25000" dirty="0"/>
              <a:t>2</a:t>
            </a:r>
            <a:r>
              <a:rPr lang="en-GB" altLang="en-US" dirty="0"/>
              <a:t>O    </a:t>
            </a:r>
            <a:r>
              <a:rPr lang="en-GB" altLang="en-US" sz="2000" dirty="0" smtClean="0"/>
              <a:t>	</a:t>
            </a:r>
            <a:r>
              <a:rPr lang="en-GB" altLang="en-US" sz="1600" dirty="0" smtClean="0"/>
              <a:t>for </a:t>
            </a:r>
            <a:r>
              <a:rPr lang="en-GB" altLang="en-US" sz="1600" dirty="0" err="1"/>
              <a:t>MgO</a:t>
            </a:r>
            <a:r>
              <a:rPr lang="en-GB" altLang="en-US" sz="1600" dirty="0"/>
              <a:t> </a:t>
            </a:r>
            <a:r>
              <a:rPr lang="en-GB" altLang="en-US" sz="1600" dirty="0">
                <a:sym typeface="Symbol" pitchFamily="18" charset="2"/>
              </a:rPr>
              <a:t> </a:t>
            </a:r>
            <a:r>
              <a:rPr lang="en-GB" altLang="en-US" sz="1600" dirty="0" smtClean="0"/>
              <a:t>2%</a:t>
            </a:r>
            <a:endParaRPr lang="en-GB" altLang="en-US" dirty="0"/>
          </a:p>
          <a:p>
            <a:pPr marL="285750" indent="-285750">
              <a:lnSpc>
                <a:spcPct val="90000"/>
              </a:lnSpc>
              <a:spcBef>
                <a:spcPts val="575"/>
              </a:spcBef>
              <a:buClr>
                <a:srgbClr val="FF1100"/>
              </a:buClr>
              <a:buFont typeface="Arial" panose="020B0604020202020204" pitchFamily="34" charset="0"/>
              <a:buChar char="•"/>
            </a:pPr>
            <a:endParaRPr lang="en-GB" altLang="en-US" b="1" dirty="0"/>
          </a:p>
          <a:p>
            <a:pPr marL="342900" indent="-342900">
              <a:lnSpc>
                <a:spcPct val="90000"/>
              </a:lnSpc>
              <a:spcBef>
                <a:spcPts val="575"/>
              </a:spcBef>
              <a:buClr>
                <a:srgbClr val="FF1100"/>
              </a:buClr>
              <a:buFont typeface="Arial" panose="020B0604020202020204" pitchFamily="34" charset="0"/>
              <a:buChar char="•"/>
            </a:pPr>
            <a:r>
              <a:rPr lang="en-GB" altLang="en-US" sz="2000" dirty="0"/>
              <a:t>Typical calculated quantities at 1400 °C:  20 to 30 </a:t>
            </a:r>
            <a:r>
              <a:rPr lang="en-GB" altLang="en-US" sz="2000" dirty="0" smtClean="0"/>
              <a:t>%</a:t>
            </a:r>
          </a:p>
          <a:p>
            <a:pPr>
              <a:lnSpc>
                <a:spcPct val="90000"/>
              </a:lnSpc>
              <a:spcBef>
                <a:spcPts val="575"/>
              </a:spcBef>
              <a:buClr>
                <a:srgbClr val="FF1100"/>
              </a:buClr>
            </a:pPr>
            <a:endParaRPr lang="en-GB" altLang="en-US" sz="2200" dirty="0"/>
          </a:p>
        </p:txBody>
      </p:sp>
      <p:sp>
        <p:nvSpPr>
          <p:cNvPr id="26628" name="Rectangle 4"/>
          <p:cNvSpPr>
            <a:spLocks noChangeArrowheads="1"/>
          </p:cNvSpPr>
          <p:nvPr/>
        </p:nvSpPr>
        <p:spPr bwMode="auto">
          <a:xfrm>
            <a:off x="630238" y="2981325"/>
            <a:ext cx="8751887" cy="340735"/>
          </a:xfrm>
          <a:prstGeom prst="rect">
            <a:avLst/>
          </a:prstGeom>
          <a:noFill/>
          <a:ln w="25400">
            <a:solidFill>
              <a:srgbClr val="E6280F"/>
            </a:solidFill>
            <a:miter lim="800000"/>
            <a:headEnd/>
            <a:tailEnd/>
          </a:ln>
        </p:spPr>
        <p:txBody>
          <a:bodyPr wrap="square" lIns="90000" tIns="46800" rIns="90000" bIns="46800">
            <a:spAutoFit/>
          </a:bodyPr>
          <a:lstStyle/>
          <a:p>
            <a:pPr marL="285750" indent="-285750">
              <a:spcBef>
                <a:spcPct val="20000"/>
              </a:spcBef>
              <a:spcAft>
                <a:spcPct val="30000"/>
              </a:spcAft>
              <a:buClr>
                <a:schemeClr val="accent2"/>
              </a:buClr>
              <a:buFont typeface="Arial" panose="020B0604020202020204" pitchFamily="34" charset="0"/>
              <a:buChar char="•"/>
            </a:pPr>
            <a:endParaRPr lang="en-GB" altLang="en-US" sz="1600" dirty="0"/>
          </a:p>
        </p:txBody>
      </p:sp>
      <p:sp>
        <p:nvSpPr>
          <p:cNvPr id="26629" name="Rectangle 5"/>
          <p:cNvSpPr>
            <a:spLocks noChangeArrowheads="1"/>
          </p:cNvSpPr>
          <p:nvPr/>
        </p:nvSpPr>
        <p:spPr bwMode="auto">
          <a:xfrm>
            <a:off x="579438" y="1293813"/>
            <a:ext cx="528006" cy="402291"/>
          </a:xfrm>
          <a:prstGeom prst="rect">
            <a:avLst/>
          </a:prstGeom>
          <a:noFill/>
          <a:ln w="9525">
            <a:noFill/>
            <a:miter lim="800000"/>
            <a:headEnd/>
            <a:tailEnd/>
          </a:ln>
        </p:spPr>
        <p:txBody>
          <a:bodyPr wrap="none" lIns="90000" tIns="46800" rIns="90000" bIns="46800">
            <a:spAutoFit/>
          </a:bodyPr>
          <a:lstStyle/>
          <a:p>
            <a:pPr marL="342900" indent="-342900">
              <a:spcAft>
                <a:spcPct val="30000"/>
              </a:spcAft>
              <a:buClr>
                <a:schemeClr val="accent2"/>
              </a:buClr>
              <a:buFont typeface="Arial" panose="020B0604020202020204" pitchFamily="34" charset="0"/>
              <a:buChar char="•"/>
            </a:pPr>
            <a:endParaRPr lang="en-GB" altLang="en-US" sz="2000" b="1" dirty="0"/>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70496543"/>
              </p:ext>
            </p:extLst>
          </p:nvPr>
        </p:nvGraphicFramePr>
        <p:xfrm>
          <a:off x="1928664" y="4725144"/>
          <a:ext cx="4047913" cy="1483360"/>
        </p:xfrm>
        <a:graphic>
          <a:graphicData uri="http://schemas.openxmlformats.org/drawingml/2006/table">
            <a:tbl>
              <a:tblPr firstRow="1" bandRow="1">
                <a:tableStyleId>{5C22544A-7EE6-4342-B048-85BDC9FD1C3A}</a:tableStyleId>
              </a:tblPr>
              <a:tblGrid>
                <a:gridCol w="1846580"/>
                <a:gridCol w="2201333"/>
              </a:tblGrid>
              <a:tr h="370840">
                <a:tc>
                  <a:txBody>
                    <a:bodyPr/>
                    <a:lstStyle/>
                    <a:p>
                      <a:r>
                        <a:rPr lang="en-US" dirty="0" smtClean="0"/>
                        <a:t>% liquid phase</a:t>
                      </a:r>
                      <a:endParaRPr lang="en-US" dirty="0"/>
                    </a:p>
                  </a:txBody>
                  <a:tcPr/>
                </a:tc>
                <a:tc>
                  <a:txBody>
                    <a:bodyPr/>
                    <a:lstStyle/>
                    <a:p>
                      <a:pPr algn="ctr"/>
                      <a:r>
                        <a:rPr lang="en-US" dirty="0" smtClean="0"/>
                        <a:t>Characterization</a:t>
                      </a:r>
                      <a:endParaRPr lang="en-US" dirty="0"/>
                    </a:p>
                  </a:txBody>
                  <a:tcPr/>
                </a:tc>
              </a:tr>
              <a:tr h="370840">
                <a:tc>
                  <a:txBody>
                    <a:bodyPr/>
                    <a:lstStyle/>
                    <a:p>
                      <a:r>
                        <a:rPr lang="en-US" dirty="0" smtClean="0"/>
                        <a:t>&lt; 23%</a:t>
                      </a:r>
                      <a:endParaRPr lang="en-US" dirty="0"/>
                    </a:p>
                  </a:txBody>
                  <a:tcPr/>
                </a:tc>
                <a:tc>
                  <a:txBody>
                    <a:bodyPr/>
                    <a:lstStyle/>
                    <a:p>
                      <a:pPr algn="ctr"/>
                      <a:r>
                        <a:rPr lang="en-US" dirty="0" smtClean="0"/>
                        <a:t>dry</a:t>
                      </a:r>
                      <a:endParaRPr lang="en-US" dirty="0"/>
                    </a:p>
                  </a:txBody>
                  <a:tcPr/>
                </a:tc>
              </a:tr>
              <a:tr h="370840">
                <a:tc>
                  <a:txBody>
                    <a:bodyPr/>
                    <a:lstStyle/>
                    <a:p>
                      <a:r>
                        <a:rPr lang="en-US" dirty="0" smtClean="0"/>
                        <a:t>23-27%</a:t>
                      </a:r>
                      <a:endParaRPr lang="en-US" dirty="0"/>
                    </a:p>
                  </a:txBody>
                  <a:tcPr/>
                </a:tc>
                <a:tc>
                  <a:txBody>
                    <a:bodyPr/>
                    <a:lstStyle/>
                    <a:p>
                      <a:pPr algn="ctr"/>
                      <a:r>
                        <a:rPr lang="en-US" dirty="0" smtClean="0"/>
                        <a:t>normal</a:t>
                      </a:r>
                      <a:endParaRPr lang="en-US" dirty="0"/>
                    </a:p>
                  </a:txBody>
                  <a:tcPr/>
                </a:tc>
              </a:tr>
              <a:tr h="370840">
                <a:tc>
                  <a:txBody>
                    <a:bodyPr/>
                    <a:lstStyle/>
                    <a:p>
                      <a:r>
                        <a:rPr lang="en-US" dirty="0" smtClean="0"/>
                        <a:t>&gt; 27%</a:t>
                      </a:r>
                      <a:endParaRPr lang="en-US" dirty="0"/>
                    </a:p>
                  </a:txBody>
                  <a:tcPr/>
                </a:tc>
                <a:tc>
                  <a:txBody>
                    <a:bodyPr/>
                    <a:lstStyle/>
                    <a:p>
                      <a:pPr algn="ctr"/>
                      <a:r>
                        <a:rPr lang="en-US" dirty="0" smtClean="0"/>
                        <a:t>wet</a:t>
                      </a:r>
                      <a:endParaRPr lang="en-US" dirty="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459CADA-07F0-4380-8663-56C37C8B8FE5}" type="slidenum">
              <a:rPr lang="en-US" sz="800"/>
              <a:pPr algn="r"/>
              <a:t>13</a:t>
            </a:fld>
            <a:endParaRPr lang="en-US" sz="800"/>
          </a:p>
        </p:txBody>
      </p:sp>
      <p:sp>
        <p:nvSpPr>
          <p:cNvPr id="27651" name="Rectangle 3"/>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Amount of Liquid: Effect of Chemistry</a:t>
            </a:r>
          </a:p>
        </p:txBody>
      </p:sp>
      <p:sp>
        <p:nvSpPr>
          <p:cNvPr id="27652" name="Oval 4"/>
          <p:cNvSpPr>
            <a:spLocks noChangeArrowheads="1"/>
          </p:cNvSpPr>
          <p:nvPr/>
        </p:nvSpPr>
        <p:spPr bwMode="auto">
          <a:xfrm>
            <a:off x="2289175" y="2708275"/>
            <a:ext cx="571500" cy="2825750"/>
          </a:xfrm>
          <a:prstGeom prst="ellipse">
            <a:avLst/>
          </a:prstGeom>
          <a:noFill/>
          <a:ln w="28575">
            <a:solidFill>
              <a:srgbClr val="E6280F"/>
            </a:solidFill>
            <a:round/>
            <a:headEnd/>
            <a:tailEnd/>
          </a:ln>
        </p:spPr>
        <p:txBody>
          <a:bodyPr wrap="none" anchor="ctr"/>
          <a:lstStyle/>
          <a:p>
            <a:pPr>
              <a:spcBef>
                <a:spcPct val="20000"/>
              </a:spcBef>
              <a:spcAft>
                <a:spcPct val="30000"/>
              </a:spcAft>
              <a:buFont typeface="Wingdings" pitchFamily="2" charset="2"/>
              <a:buNone/>
            </a:pPr>
            <a:endParaRPr lang="en-US" altLang="en-US" sz="2400"/>
          </a:p>
        </p:txBody>
      </p:sp>
      <p:sp>
        <p:nvSpPr>
          <p:cNvPr id="27653" name="Oval 5"/>
          <p:cNvSpPr>
            <a:spLocks noChangeArrowheads="1"/>
          </p:cNvSpPr>
          <p:nvPr/>
        </p:nvSpPr>
        <p:spPr bwMode="auto">
          <a:xfrm>
            <a:off x="8112192" y="2485899"/>
            <a:ext cx="1169987" cy="2151062"/>
          </a:xfrm>
          <a:prstGeom prst="ellipse">
            <a:avLst/>
          </a:prstGeom>
          <a:noFill/>
          <a:ln w="28575">
            <a:solidFill>
              <a:srgbClr val="E6280F"/>
            </a:solidFill>
            <a:round/>
            <a:headEnd/>
            <a:tailEnd/>
          </a:ln>
        </p:spPr>
        <p:txBody>
          <a:bodyPr wrap="none" anchor="ctr"/>
          <a:lstStyle/>
          <a:p>
            <a:pPr>
              <a:spcBef>
                <a:spcPct val="20000"/>
              </a:spcBef>
              <a:spcAft>
                <a:spcPct val="30000"/>
              </a:spcAft>
              <a:buFont typeface="Wingdings" pitchFamily="2" charset="2"/>
              <a:buNone/>
            </a:pPr>
            <a:endParaRPr lang="en-US" altLang="en-US" sz="2400"/>
          </a:p>
        </p:txBody>
      </p:sp>
      <p:grpSp>
        <p:nvGrpSpPr>
          <p:cNvPr id="27731" name="Group 83"/>
          <p:cNvGrpSpPr>
            <a:grpSpLocks/>
          </p:cNvGrpSpPr>
          <p:nvPr/>
        </p:nvGrpSpPr>
        <p:grpSpPr bwMode="auto">
          <a:xfrm>
            <a:off x="899341" y="1512612"/>
            <a:ext cx="8569325" cy="5157788"/>
            <a:chOff x="262" y="929"/>
            <a:chExt cx="5534" cy="3391"/>
          </a:xfrm>
        </p:grpSpPr>
        <p:sp>
          <p:nvSpPr>
            <p:cNvPr id="27656" name="AutoShape 8"/>
            <p:cNvSpPr>
              <a:spLocks noChangeAspect="1" noChangeArrowheads="1" noTextEdit="1"/>
            </p:cNvSpPr>
            <p:nvPr/>
          </p:nvSpPr>
          <p:spPr bwMode="auto">
            <a:xfrm>
              <a:off x="262" y="929"/>
              <a:ext cx="5534" cy="3391"/>
            </a:xfrm>
            <a:prstGeom prst="rect">
              <a:avLst/>
            </a:prstGeom>
            <a:noFill/>
            <a:ln w="9525">
              <a:noFill/>
              <a:miter lim="800000"/>
              <a:headEnd/>
              <a:tailEnd/>
            </a:ln>
          </p:spPr>
          <p:txBody>
            <a:bodyPr/>
            <a:lstStyle/>
            <a:p>
              <a:endParaRPr lang="de-DE"/>
            </a:p>
          </p:txBody>
        </p:sp>
        <p:sp>
          <p:nvSpPr>
            <p:cNvPr id="27658" name="Rectangle 10"/>
            <p:cNvSpPr>
              <a:spLocks noChangeArrowheads="1"/>
            </p:cNvSpPr>
            <p:nvPr/>
          </p:nvSpPr>
          <p:spPr bwMode="auto">
            <a:xfrm>
              <a:off x="860" y="1381"/>
              <a:ext cx="4060" cy="2290"/>
            </a:xfrm>
            <a:prstGeom prst="rect">
              <a:avLst/>
            </a:prstGeom>
            <a:noFill/>
            <a:ln w="9525">
              <a:noFill/>
              <a:miter lim="800000"/>
              <a:headEnd/>
              <a:tailEnd/>
            </a:ln>
          </p:spPr>
          <p:txBody>
            <a:bodyPr/>
            <a:lstStyle/>
            <a:p>
              <a:endParaRPr lang="de-DE"/>
            </a:p>
          </p:txBody>
        </p:sp>
        <p:sp>
          <p:nvSpPr>
            <p:cNvPr id="27659" name="Rectangle 11"/>
            <p:cNvSpPr>
              <a:spLocks noChangeArrowheads="1"/>
            </p:cNvSpPr>
            <p:nvPr/>
          </p:nvSpPr>
          <p:spPr bwMode="auto">
            <a:xfrm>
              <a:off x="860" y="1381"/>
              <a:ext cx="4060" cy="2290"/>
            </a:xfrm>
            <a:prstGeom prst="rect">
              <a:avLst/>
            </a:prstGeom>
            <a:noFill/>
            <a:ln w="11113">
              <a:solidFill>
                <a:srgbClr val="808080"/>
              </a:solidFill>
              <a:miter lim="800000"/>
              <a:headEnd/>
              <a:tailEnd/>
            </a:ln>
          </p:spPr>
          <p:txBody>
            <a:bodyPr/>
            <a:lstStyle/>
            <a:p>
              <a:endParaRPr lang="de-DE"/>
            </a:p>
          </p:txBody>
        </p:sp>
        <p:sp>
          <p:nvSpPr>
            <p:cNvPr id="27660" name="Line 12"/>
            <p:cNvSpPr>
              <a:spLocks noChangeShapeType="1"/>
            </p:cNvSpPr>
            <p:nvPr/>
          </p:nvSpPr>
          <p:spPr bwMode="auto">
            <a:xfrm>
              <a:off x="860" y="1381"/>
              <a:ext cx="0" cy="2290"/>
            </a:xfrm>
            <a:prstGeom prst="line">
              <a:avLst/>
            </a:prstGeom>
            <a:noFill/>
            <a:ln w="0">
              <a:solidFill>
                <a:srgbClr val="000000"/>
              </a:solidFill>
              <a:round/>
              <a:headEnd/>
              <a:tailEnd/>
            </a:ln>
          </p:spPr>
          <p:txBody>
            <a:bodyPr/>
            <a:lstStyle/>
            <a:p>
              <a:endParaRPr lang="de-DE"/>
            </a:p>
          </p:txBody>
        </p:sp>
        <p:sp>
          <p:nvSpPr>
            <p:cNvPr id="27661" name="Line 13"/>
            <p:cNvSpPr>
              <a:spLocks noChangeShapeType="1"/>
            </p:cNvSpPr>
            <p:nvPr/>
          </p:nvSpPr>
          <p:spPr bwMode="auto">
            <a:xfrm>
              <a:off x="816" y="3671"/>
              <a:ext cx="44" cy="0"/>
            </a:xfrm>
            <a:prstGeom prst="line">
              <a:avLst/>
            </a:prstGeom>
            <a:noFill/>
            <a:ln w="0">
              <a:solidFill>
                <a:srgbClr val="000000"/>
              </a:solidFill>
              <a:round/>
              <a:headEnd/>
              <a:tailEnd/>
            </a:ln>
          </p:spPr>
          <p:txBody>
            <a:bodyPr/>
            <a:lstStyle/>
            <a:p>
              <a:endParaRPr lang="de-DE"/>
            </a:p>
          </p:txBody>
        </p:sp>
        <p:sp>
          <p:nvSpPr>
            <p:cNvPr id="27662" name="Line 14"/>
            <p:cNvSpPr>
              <a:spLocks noChangeShapeType="1"/>
            </p:cNvSpPr>
            <p:nvPr/>
          </p:nvSpPr>
          <p:spPr bwMode="auto">
            <a:xfrm>
              <a:off x="816" y="3213"/>
              <a:ext cx="44" cy="0"/>
            </a:xfrm>
            <a:prstGeom prst="line">
              <a:avLst/>
            </a:prstGeom>
            <a:noFill/>
            <a:ln w="0">
              <a:solidFill>
                <a:srgbClr val="000000"/>
              </a:solidFill>
              <a:round/>
              <a:headEnd/>
              <a:tailEnd/>
            </a:ln>
          </p:spPr>
          <p:txBody>
            <a:bodyPr/>
            <a:lstStyle/>
            <a:p>
              <a:endParaRPr lang="de-DE"/>
            </a:p>
          </p:txBody>
        </p:sp>
        <p:sp>
          <p:nvSpPr>
            <p:cNvPr id="27663" name="Line 15"/>
            <p:cNvSpPr>
              <a:spLocks noChangeShapeType="1"/>
            </p:cNvSpPr>
            <p:nvPr/>
          </p:nvSpPr>
          <p:spPr bwMode="auto">
            <a:xfrm>
              <a:off x="816" y="2755"/>
              <a:ext cx="44" cy="0"/>
            </a:xfrm>
            <a:prstGeom prst="line">
              <a:avLst/>
            </a:prstGeom>
            <a:noFill/>
            <a:ln w="0">
              <a:solidFill>
                <a:srgbClr val="000000"/>
              </a:solidFill>
              <a:round/>
              <a:headEnd/>
              <a:tailEnd/>
            </a:ln>
          </p:spPr>
          <p:txBody>
            <a:bodyPr/>
            <a:lstStyle/>
            <a:p>
              <a:endParaRPr lang="de-DE"/>
            </a:p>
          </p:txBody>
        </p:sp>
        <p:sp>
          <p:nvSpPr>
            <p:cNvPr id="27664" name="Line 16"/>
            <p:cNvSpPr>
              <a:spLocks noChangeShapeType="1"/>
            </p:cNvSpPr>
            <p:nvPr/>
          </p:nvSpPr>
          <p:spPr bwMode="auto">
            <a:xfrm>
              <a:off x="816" y="2297"/>
              <a:ext cx="44" cy="0"/>
            </a:xfrm>
            <a:prstGeom prst="line">
              <a:avLst/>
            </a:prstGeom>
            <a:noFill/>
            <a:ln w="0">
              <a:solidFill>
                <a:srgbClr val="000000"/>
              </a:solidFill>
              <a:round/>
              <a:headEnd/>
              <a:tailEnd/>
            </a:ln>
          </p:spPr>
          <p:txBody>
            <a:bodyPr/>
            <a:lstStyle/>
            <a:p>
              <a:endParaRPr lang="de-DE"/>
            </a:p>
          </p:txBody>
        </p:sp>
        <p:sp>
          <p:nvSpPr>
            <p:cNvPr id="27665" name="Line 17"/>
            <p:cNvSpPr>
              <a:spLocks noChangeShapeType="1"/>
            </p:cNvSpPr>
            <p:nvPr/>
          </p:nvSpPr>
          <p:spPr bwMode="auto">
            <a:xfrm>
              <a:off x="816" y="1840"/>
              <a:ext cx="44" cy="0"/>
            </a:xfrm>
            <a:prstGeom prst="line">
              <a:avLst/>
            </a:prstGeom>
            <a:noFill/>
            <a:ln w="0">
              <a:solidFill>
                <a:srgbClr val="000000"/>
              </a:solidFill>
              <a:round/>
              <a:headEnd/>
              <a:tailEnd/>
            </a:ln>
          </p:spPr>
          <p:txBody>
            <a:bodyPr/>
            <a:lstStyle/>
            <a:p>
              <a:endParaRPr lang="de-DE"/>
            </a:p>
          </p:txBody>
        </p:sp>
        <p:sp>
          <p:nvSpPr>
            <p:cNvPr id="27666" name="Line 18"/>
            <p:cNvSpPr>
              <a:spLocks noChangeShapeType="1"/>
            </p:cNvSpPr>
            <p:nvPr/>
          </p:nvSpPr>
          <p:spPr bwMode="auto">
            <a:xfrm>
              <a:off x="816" y="1381"/>
              <a:ext cx="44" cy="0"/>
            </a:xfrm>
            <a:prstGeom prst="line">
              <a:avLst/>
            </a:prstGeom>
            <a:noFill/>
            <a:ln w="0">
              <a:solidFill>
                <a:srgbClr val="000000"/>
              </a:solidFill>
              <a:round/>
              <a:headEnd/>
              <a:tailEnd/>
            </a:ln>
          </p:spPr>
          <p:txBody>
            <a:bodyPr/>
            <a:lstStyle/>
            <a:p>
              <a:endParaRPr lang="de-DE"/>
            </a:p>
          </p:txBody>
        </p:sp>
        <p:sp>
          <p:nvSpPr>
            <p:cNvPr id="27667" name="Line 19"/>
            <p:cNvSpPr>
              <a:spLocks noChangeShapeType="1"/>
            </p:cNvSpPr>
            <p:nvPr/>
          </p:nvSpPr>
          <p:spPr bwMode="auto">
            <a:xfrm>
              <a:off x="860" y="3671"/>
              <a:ext cx="4060" cy="0"/>
            </a:xfrm>
            <a:prstGeom prst="line">
              <a:avLst/>
            </a:prstGeom>
            <a:noFill/>
            <a:ln w="0">
              <a:solidFill>
                <a:srgbClr val="000000"/>
              </a:solidFill>
              <a:round/>
              <a:headEnd/>
              <a:tailEnd/>
            </a:ln>
          </p:spPr>
          <p:txBody>
            <a:bodyPr/>
            <a:lstStyle/>
            <a:p>
              <a:endParaRPr lang="de-DE"/>
            </a:p>
          </p:txBody>
        </p:sp>
        <p:sp>
          <p:nvSpPr>
            <p:cNvPr id="27668" name="Line 20"/>
            <p:cNvSpPr>
              <a:spLocks noChangeShapeType="1"/>
            </p:cNvSpPr>
            <p:nvPr/>
          </p:nvSpPr>
          <p:spPr bwMode="auto">
            <a:xfrm flipV="1">
              <a:off x="860" y="3671"/>
              <a:ext cx="0" cy="44"/>
            </a:xfrm>
            <a:prstGeom prst="line">
              <a:avLst/>
            </a:prstGeom>
            <a:noFill/>
            <a:ln w="0">
              <a:solidFill>
                <a:srgbClr val="000000"/>
              </a:solidFill>
              <a:round/>
              <a:headEnd/>
              <a:tailEnd/>
            </a:ln>
          </p:spPr>
          <p:txBody>
            <a:bodyPr/>
            <a:lstStyle/>
            <a:p>
              <a:endParaRPr lang="de-DE"/>
            </a:p>
          </p:txBody>
        </p:sp>
        <p:sp>
          <p:nvSpPr>
            <p:cNvPr id="27669" name="Line 21"/>
            <p:cNvSpPr>
              <a:spLocks noChangeShapeType="1"/>
            </p:cNvSpPr>
            <p:nvPr/>
          </p:nvSpPr>
          <p:spPr bwMode="auto">
            <a:xfrm flipV="1">
              <a:off x="2213" y="3671"/>
              <a:ext cx="0" cy="44"/>
            </a:xfrm>
            <a:prstGeom prst="line">
              <a:avLst/>
            </a:prstGeom>
            <a:noFill/>
            <a:ln w="0">
              <a:solidFill>
                <a:srgbClr val="000000"/>
              </a:solidFill>
              <a:round/>
              <a:headEnd/>
              <a:tailEnd/>
            </a:ln>
          </p:spPr>
          <p:txBody>
            <a:bodyPr/>
            <a:lstStyle/>
            <a:p>
              <a:endParaRPr lang="de-DE"/>
            </a:p>
          </p:txBody>
        </p:sp>
        <p:sp>
          <p:nvSpPr>
            <p:cNvPr id="27670" name="Line 22"/>
            <p:cNvSpPr>
              <a:spLocks noChangeShapeType="1"/>
            </p:cNvSpPr>
            <p:nvPr/>
          </p:nvSpPr>
          <p:spPr bwMode="auto">
            <a:xfrm flipV="1">
              <a:off x="3567" y="3671"/>
              <a:ext cx="0" cy="44"/>
            </a:xfrm>
            <a:prstGeom prst="line">
              <a:avLst/>
            </a:prstGeom>
            <a:noFill/>
            <a:ln w="0">
              <a:solidFill>
                <a:srgbClr val="000000"/>
              </a:solidFill>
              <a:round/>
              <a:headEnd/>
              <a:tailEnd/>
            </a:ln>
          </p:spPr>
          <p:txBody>
            <a:bodyPr/>
            <a:lstStyle/>
            <a:p>
              <a:endParaRPr lang="de-DE"/>
            </a:p>
          </p:txBody>
        </p:sp>
        <p:sp>
          <p:nvSpPr>
            <p:cNvPr id="27671" name="Line 23"/>
            <p:cNvSpPr>
              <a:spLocks noChangeShapeType="1"/>
            </p:cNvSpPr>
            <p:nvPr/>
          </p:nvSpPr>
          <p:spPr bwMode="auto">
            <a:xfrm flipV="1">
              <a:off x="4920" y="3671"/>
              <a:ext cx="0" cy="44"/>
            </a:xfrm>
            <a:prstGeom prst="line">
              <a:avLst/>
            </a:prstGeom>
            <a:noFill/>
            <a:ln w="0">
              <a:solidFill>
                <a:srgbClr val="000000"/>
              </a:solidFill>
              <a:round/>
              <a:headEnd/>
              <a:tailEnd/>
            </a:ln>
          </p:spPr>
          <p:txBody>
            <a:bodyPr/>
            <a:lstStyle/>
            <a:p>
              <a:endParaRPr lang="de-DE"/>
            </a:p>
          </p:txBody>
        </p:sp>
        <p:sp>
          <p:nvSpPr>
            <p:cNvPr id="27672" name="Line 24"/>
            <p:cNvSpPr>
              <a:spLocks noChangeShapeType="1"/>
            </p:cNvSpPr>
            <p:nvPr/>
          </p:nvSpPr>
          <p:spPr bwMode="auto">
            <a:xfrm flipV="1">
              <a:off x="1536" y="1933"/>
              <a:ext cx="1354" cy="124"/>
            </a:xfrm>
            <a:prstGeom prst="line">
              <a:avLst/>
            </a:prstGeom>
            <a:noFill/>
            <a:ln w="34925">
              <a:solidFill>
                <a:srgbClr val="000080"/>
              </a:solidFill>
              <a:round/>
              <a:headEnd/>
              <a:tailEnd/>
            </a:ln>
          </p:spPr>
          <p:txBody>
            <a:bodyPr/>
            <a:lstStyle/>
            <a:p>
              <a:endParaRPr lang="de-DE"/>
            </a:p>
          </p:txBody>
        </p:sp>
        <p:sp>
          <p:nvSpPr>
            <p:cNvPr id="27673" name="Line 25"/>
            <p:cNvSpPr>
              <a:spLocks noChangeShapeType="1"/>
            </p:cNvSpPr>
            <p:nvPr/>
          </p:nvSpPr>
          <p:spPr bwMode="auto">
            <a:xfrm flipV="1">
              <a:off x="2890" y="1887"/>
              <a:ext cx="1353" cy="46"/>
            </a:xfrm>
            <a:prstGeom prst="line">
              <a:avLst/>
            </a:prstGeom>
            <a:noFill/>
            <a:ln w="34925">
              <a:solidFill>
                <a:srgbClr val="000080"/>
              </a:solidFill>
              <a:round/>
              <a:headEnd/>
              <a:tailEnd/>
            </a:ln>
          </p:spPr>
          <p:txBody>
            <a:bodyPr/>
            <a:lstStyle/>
            <a:p>
              <a:endParaRPr lang="de-DE"/>
            </a:p>
          </p:txBody>
        </p:sp>
        <p:sp>
          <p:nvSpPr>
            <p:cNvPr id="27674" name="Line 26"/>
            <p:cNvSpPr>
              <a:spLocks noChangeShapeType="1"/>
            </p:cNvSpPr>
            <p:nvPr/>
          </p:nvSpPr>
          <p:spPr bwMode="auto">
            <a:xfrm flipV="1">
              <a:off x="1536" y="2255"/>
              <a:ext cx="1354" cy="651"/>
            </a:xfrm>
            <a:prstGeom prst="line">
              <a:avLst/>
            </a:prstGeom>
            <a:noFill/>
            <a:ln w="34925">
              <a:solidFill>
                <a:srgbClr val="FF0000"/>
              </a:solidFill>
              <a:round/>
              <a:headEnd/>
              <a:tailEnd/>
            </a:ln>
          </p:spPr>
          <p:txBody>
            <a:bodyPr/>
            <a:lstStyle/>
            <a:p>
              <a:endParaRPr lang="de-DE"/>
            </a:p>
          </p:txBody>
        </p:sp>
        <p:sp>
          <p:nvSpPr>
            <p:cNvPr id="27675" name="Line 27"/>
            <p:cNvSpPr>
              <a:spLocks noChangeShapeType="1"/>
            </p:cNvSpPr>
            <p:nvPr/>
          </p:nvSpPr>
          <p:spPr bwMode="auto">
            <a:xfrm flipV="1">
              <a:off x="2890" y="2219"/>
              <a:ext cx="1353" cy="36"/>
            </a:xfrm>
            <a:prstGeom prst="line">
              <a:avLst/>
            </a:prstGeom>
            <a:noFill/>
            <a:ln w="34925">
              <a:solidFill>
                <a:srgbClr val="FF0000"/>
              </a:solidFill>
              <a:round/>
              <a:headEnd/>
              <a:tailEnd/>
            </a:ln>
          </p:spPr>
          <p:txBody>
            <a:bodyPr/>
            <a:lstStyle/>
            <a:p>
              <a:endParaRPr lang="de-DE"/>
            </a:p>
          </p:txBody>
        </p:sp>
        <p:sp>
          <p:nvSpPr>
            <p:cNvPr id="27676" name="Line 28"/>
            <p:cNvSpPr>
              <a:spLocks noChangeShapeType="1"/>
            </p:cNvSpPr>
            <p:nvPr/>
          </p:nvSpPr>
          <p:spPr bwMode="auto">
            <a:xfrm flipV="1">
              <a:off x="1536" y="2666"/>
              <a:ext cx="1354" cy="8"/>
            </a:xfrm>
            <a:prstGeom prst="line">
              <a:avLst/>
            </a:prstGeom>
            <a:noFill/>
            <a:ln w="34925">
              <a:solidFill>
                <a:srgbClr val="00FF00"/>
              </a:solidFill>
              <a:round/>
              <a:headEnd/>
              <a:tailEnd/>
            </a:ln>
          </p:spPr>
          <p:txBody>
            <a:bodyPr/>
            <a:lstStyle/>
            <a:p>
              <a:endParaRPr lang="de-DE"/>
            </a:p>
          </p:txBody>
        </p:sp>
        <p:sp>
          <p:nvSpPr>
            <p:cNvPr id="27677" name="Line 29"/>
            <p:cNvSpPr>
              <a:spLocks noChangeShapeType="1"/>
            </p:cNvSpPr>
            <p:nvPr/>
          </p:nvSpPr>
          <p:spPr bwMode="auto">
            <a:xfrm flipV="1">
              <a:off x="2890" y="2634"/>
              <a:ext cx="1353" cy="32"/>
            </a:xfrm>
            <a:prstGeom prst="line">
              <a:avLst/>
            </a:prstGeom>
            <a:noFill/>
            <a:ln w="34925">
              <a:solidFill>
                <a:srgbClr val="00FF00"/>
              </a:solidFill>
              <a:round/>
              <a:headEnd/>
              <a:tailEnd/>
            </a:ln>
          </p:spPr>
          <p:txBody>
            <a:bodyPr/>
            <a:lstStyle/>
            <a:p>
              <a:endParaRPr lang="de-DE"/>
            </a:p>
          </p:txBody>
        </p:sp>
        <p:sp>
          <p:nvSpPr>
            <p:cNvPr id="27678" name="Line 30"/>
            <p:cNvSpPr>
              <a:spLocks noChangeShapeType="1"/>
            </p:cNvSpPr>
            <p:nvPr/>
          </p:nvSpPr>
          <p:spPr bwMode="auto">
            <a:xfrm flipV="1">
              <a:off x="1536" y="2342"/>
              <a:ext cx="1354" cy="926"/>
            </a:xfrm>
            <a:prstGeom prst="line">
              <a:avLst/>
            </a:prstGeom>
            <a:noFill/>
            <a:ln w="34925">
              <a:solidFill>
                <a:srgbClr val="3366FF"/>
              </a:solidFill>
              <a:round/>
              <a:headEnd/>
              <a:tailEnd/>
            </a:ln>
          </p:spPr>
          <p:txBody>
            <a:bodyPr/>
            <a:lstStyle/>
            <a:p>
              <a:endParaRPr lang="de-DE"/>
            </a:p>
          </p:txBody>
        </p:sp>
        <p:sp>
          <p:nvSpPr>
            <p:cNvPr id="27679" name="Line 31"/>
            <p:cNvSpPr>
              <a:spLocks noChangeShapeType="1"/>
            </p:cNvSpPr>
            <p:nvPr/>
          </p:nvSpPr>
          <p:spPr bwMode="auto">
            <a:xfrm flipV="1">
              <a:off x="2890" y="2302"/>
              <a:ext cx="1353" cy="40"/>
            </a:xfrm>
            <a:prstGeom prst="line">
              <a:avLst/>
            </a:prstGeom>
            <a:noFill/>
            <a:ln w="34925">
              <a:solidFill>
                <a:srgbClr val="3366FF"/>
              </a:solidFill>
              <a:round/>
              <a:headEnd/>
              <a:tailEnd/>
            </a:ln>
          </p:spPr>
          <p:txBody>
            <a:bodyPr/>
            <a:lstStyle/>
            <a:p>
              <a:endParaRPr lang="de-DE"/>
            </a:p>
          </p:txBody>
        </p:sp>
        <p:sp>
          <p:nvSpPr>
            <p:cNvPr id="27680" name="Freeform 32"/>
            <p:cNvSpPr>
              <a:spLocks/>
            </p:cNvSpPr>
            <p:nvPr/>
          </p:nvSpPr>
          <p:spPr bwMode="auto">
            <a:xfrm>
              <a:off x="1479" y="2000"/>
              <a:ext cx="115" cy="114"/>
            </a:xfrm>
            <a:custGeom>
              <a:avLst/>
              <a:gdLst/>
              <a:ahLst/>
              <a:cxnLst>
                <a:cxn ang="0">
                  <a:pos x="115" y="0"/>
                </a:cxn>
                <a:cxn ang="0">
                  <a:pos x="229" y="115"/>
                </a:cxn>
                <a:cxn ang="0">
                  <a:pos x="115" y="229"/>
                </a:cxn>
                <a:cxn ang="0">
                  <a:pos x="0" y="115"/>
                </a:cxn>
                <a:cxn ang="0">
                  <a:pos x="115" y="0"/>
                </a:cxn>
              </a:cxnLst>
              <a:rect l="0" t="0" r="r" b="b"/>
              <a:pathLst>
                <a:path w="229" h="229">
                  <a:moveTo>
                    <a:pt x="115" y="0"/>
                  </a:moveTo>
                  <a:lnTo>
                    <a:pt x="229" y="115"/>
                  </a:lnTo>
                  <a:lnTo>
                    <a:pt x="115" y="229"/>
                  </a:lnTo>
                  <a:lnTo>
                    <a:pt x="0" y="115"/>
                  </a:lnTo>
                  <a:lnTo>
                    <a:pt x="115" y="0"/>
                  </a:lnTo>
                  <a:close/>
                </a:path>
              </a:pathLst>
            </a:custGeom>
            <a:solidFill>
              <a:srgbClr val="000080"/>
            </a:solidFill>
            <a:ln w="11113">
              <a:solidFill>
                <a:srgbClr val="000080"/>
              </a:solidFill>
              <a:prstDash val="solid"/>
              <a:round/>
              <a:headEnd/>
              <a:tailEnd/>
            </a:ln>
          </p:spPr>
          <p:txBody>
            <a:bodyPr/>
            <a:lstStyle/>
            <a:p>
              <a:endParaRPr lang="de-DE"/>
            </a:p>
          </p:txBody>
        </p:sp>
        <p:sp>
          <p:nvSpPr>
            <p:cNvPr id="27681" name="Freeform 33"/>
            <p:cNvSpPr>
              <a:spLocks/>
            </p:cNvSpPr>
            <p:nvPr/>
          </p:nvSpPr>
          <p:spPr bwMode="auto">
            <a:xfrm>
              <a:off x="2833" y="1876"/>
              <a:ext cx="114" cy="115"/>
            </a:xfrm>
            <a:custGeom>
              <a:avLst/>
              <a:gdLst/>
              <a:ahLst/>
              <a:cxnLst>
                <a:cxn ang="0">
                  <a:pos x="115" y="0"/>
                </a:cxn>
                <a:cxn ang="0">
                  <a:pos x="229" y="114"/>
                </a:cxn>
                <a:cxn ang="0">
                  <a:pos x="115" y="229"/>
                </a:cxn>
                <a:cxn ang="0">
                  <a:pos x="0" y="114"/>
                </a:cxn>
                <a:cxn ang="0">
                  <a:pos x="115" y="0"/>
                </a:cxn>
              </a:cxnLst>
              <a:rect l="0" t="0" r="r" b="b"/>
              <a:pathLst>
                <a:path w="229" h="229">
                  <a:moveTo>
                    <a:pt x="115" y="0"/>
                  </a:moveTo>
                  <a:lnTo>
                    <a:pt x="229" y="114"/>
                  </a:lnTo>
                  <a:lnTo>
                    <a:pt x="115" y="229"/>
                  </a:lnTo>
                  <a:lnTo>
                    <a:pt x="0" y="114"/>
                  </a:lnTo>
                  <a:lnTo>
                    <a:pt x="115" y="0"/>
                  </a:lnTo>
                  <a:close/>
                </a:path>
              </a:pathLst>
            </a:custGeom>
            <a:solidFill>
              <a:srgbClr val="000080"/>
            </a:solidFill>
            <a:ln w="11113">
              <a:solidFill>
                <a:srgbClr val="000080"/>
              </a:solidFill>
              <a:prstDash val="solid"/>
              <a:round/>
              <a:headEnd/>
              <a:tailEnd/>
            </a:ln>
          </p:spPr>
          <p:txBody>
            <a:bodyPr/>
            <a:lstStyle/>
            <a:p>
              <a:endParaRPr lang="de-DE"/>
            </a:p>
          </p:txBody>
        </p:sp>
        <p:sp>
          <p:nvSpPr>
            <p:cNvPr id="27682" name="Freeform 34"/>
            <p:cNvSpPr>
              <a:spLocks/>
            </p:cNvSpPr>
            <p:nvPr/>
          </p:nvSpPr>
          <p:spPr bwMode="auto">
            <a:xfrm>
              <a:off x="4186" y="1830"/>
              <a:ext cx="115" cy="114"/>
            </a:xfrm>
            <a:custGeom>
              <a:avLst/>
              <a:gdLst/>
              <a:ahLst/>
              <a:cxnLst>
                <a:cxn ang="0">
                  <a:pos x="115" y="0"/>
                </a:cxn>
                <a:cxn ang="0">
                  <a:pos x="229" y="115"/>
                </a:cxn>
                <a:cxn ang="0">
                  <a:pos x="115" y="229"/>
                </a:cxn>
                <a:cxn ang="0">
                  <a:pos x="0" y="115"/>
                </a:cxn>
                <a:cxn ang="0">
                  <a:pos x="115" y="0"/>
                </a:cxn>
              </a:cxnLst>
              <a:rect l="0" t="0" r="r" b="b"/>
              <a:pathLst>
                <a:path w="229" h="229">
                  <a:moveTo>
                    <a:pt x="115" y="0"/>
                  </a:moveTo>
                  <a:lnTo>
                    <a:pt x="229" y="115"/>
                  </a:lnTo>
                  <a:lnTo>
                    <a:pt x="115" y="229"/>
                  </a:lnTo>
                  <a:lnTo>
                    <a:pt x="0" y="115"/>
                  </a:lnTo>
                  <a:lnTo>
                    <a:pt x="115" y="0"/>
                  </a:lnTo>
                  <a:close/>
                </a:path>
              </a:pathLst>
            </a:custGeom>
            <a:solidFill>
              <a:srgbClr val="000080"/>
            </a:solidFill>
            <a:ln w="11113">
              <a:solidFill>
                <a:srgbClr val="000080"/>
              </a:solidFill>
              <a:prstDash val="solid"/>
              <a:round/>
              <a:headEnd/>
              <a:tailEnd/>
            </a:ln>
          </p:spPr>
          <p:txBody>
            <a:bodyPr/>
            <a:lstStyle/>
            <a:p>
              <a:endParaRPr lang="de-DE"/>
            </a:p>
          </p:txBody>
        </p:sp>
        <p:sp>
          <p:nvSpPr>
            <p:cNvPr id="27683" name="Rectangle 35"/>
            <p:cNvSpPr>
              <a:spLocks noChangeArrowheads="1"/>
            </p:cNvSpPr>
            <p:nvPr/>
          </p:nvSpPr>
          <p:spPr bwMode="auto">
            <a:xfrm>
              <a:off x="1479" y="2848"/>
              <a:ext cx="115" cy="115"/>
            </a:xfrm>
            <a:prstGeom prst="rect">
              <a:avLst/>
            </a:prstGeom>
            <a:solidFill>
              <a:srgbClr val="FF0000"/>
            </a:solidFill>
            <a:ln w="11113">
              <a:solidFill>
                <a:srgbClr val="FF0000"/>
              </a:solidFill>
              <a:miter lim="800000"/>
              <a:headEnd/>
              <a:tailEnd/>
            </a:ln>
          </p:spPr>
          <p:txBody>
            <a:bodyPr/>
            <a:lstStyle/>
            <a:p>
              <a:endParaRPr lang="de-DE"/>
            </a:p>
          </p:txBody>
        </p:sp>
        <p:sp>
          <p:nvSpPr>
            <p:cNvPr id="27684" name="Rectangle 36"/>
            <p:cNvSpPr>
              <a:spLocks noChangeArrowheads="1"/>
            </p:cNvSpPr>
            <p:nvPr/>
          </p:nvSpPr>
          <p:spPr bwMode="auto">
            <a:xfrm>
              <a:off x="2833" y="2198"/>
              <a:ext cx="114" cy="115"/>
            </a:xfrm>
            <a:prstGeom prst="rect">
              <a:avLst/>
            </a:prstGeom>
            <a:solidFill>
              <a:srgbClr val="FF0000"/>
            </a:solidFill>
            <a:ln w="11113">
              <a:solidFill>
                <a:srgbClr val="FF0000"/>
              </a:solidFill>
              <a:miter lim="800000"/>
              <a:headEnd/>
              <a:tailEnd/>
            </a:ln>
          </p:spPr>
          <p:txBody>
            <a:bodyPr/>
            <a:lstStyle/>
            <a:p>
              <a:endParaRPr lang="de-DE"/>
            </a:p>
          </p:txBody>
        </p:sp>
        <p:sp>
          <p:nvSpPr>
            <p:cNvPr id="27685" name="Rectangle 37"/>
            <p:cNvSpPr>
              <a:spLocks noChangeArrowheads="1"/>
            </p:cNvSpPr>
            <p:nvPr/>
          </p:nvSpPr>
          <p:spPr bwMode="auto">
            <a:xfrm>
              <a:off x="4186" y="2162"/>
              <a:ext cx="115" cy="114"/>
            </a:xfrm>
            <a:prstGeom prst="rect">
              <a:avLst/>
            </a:prstGeom>
            <a:solidFill>
              <a:srgbClr val="FF0000"/>
            </a:solidFill>
            <a:ln w="11113">
              <a:solidFill>
                <a:srgbClr val="FF0000"/>
              </a:solidFill>
              <a:miter lim="800000"/>
              <a:headEnd/>
              <a:tailEnd/>
            </a:ln>
          </p:spPr>
          <p:txBody>
            <a:bodyPr/>
            <a:lstStyle/>
            <a:p>
              <a:endParaRPr lang="de-DE"/>
            </a:p>
          </p:txBody>
        </p:sp>
        <p:sp>
          <p:nvSpPr>
            <p:cNvPr id="27686" name="Freeform 38"/>
            <p:cNvSpPr>
              <a:spLocks/>
            </p:cNvSpPr>
            <p:nvPr/>
          </p:nvSpPr>
          <p:spPr bwMode="auto">
            <a:xfrm>
              <a:off x="1479" y="2616"/>
              <a:ext cx="115" cy="115"/>
            </a:xfrm>
            <a:custGeom>
              <a:avLst/>
              <a:gdLst/>
              <a:ahLst/>
              <a:cxnLst>
                <a:cxn ang="0">
                  <a:pos x="115" y="0"/>
                </a:cxn>
                <a:cxn ang="0">
                  <a:pos x="229" y="229"/>
                </a:cxn>
                <a:cxn ang="0">
                  <a:pos x="0" y="229"/>
                </a:cxn>
                <a:cxn ang="0">
                  <a:pos x="115" y="0"/>
                </a:cxn>
              </a:cxnLst>
              <a:rect l="0" t="0" r="r" b="b"/>
              <a:pathLst>
                <a:path w="229" h="229">
                  <a:moveTo>
                    <a:pt x="115" y="0"/>
                  </a:moveTo>
                  <a:lnTo>
                    <a:pt x="229" y="229"/>
                  </a:lnTo>
                  <a:lnTo>
                    <a:pt x="0" y="229"/>
                  </a:lnTo>
                  <a:lnTo>
                    <a:pt x="115" y="0"/>
                  </a:lnTo>
                  <a:close/>
                </a:path>
              </a:pathLst>
            </a:custGeom>
            <a:solidFill>
              <a:srgbClr val="00FF00"/>
            </a:solidFill>
            <a:ln w="11113">
              <a:solidFill>
                <a:srgbClr val="00FF00"/>
              </a:solidFill>
              <a:prstDash val="solid"/>
              <a:round/>
              <a:headEnd/>
              <a:tailEnd/>
            </a:ln>
          </p:spPr>
          <p:txBody>
            <a:bodyPr/>
            <a:lstStyle/>
            <a:p>
              <a:endParaRPr lang="de-DE"/>
            </a:p>
          </p:txBody>
        </p:sp>
        <p:sp>
          <p:nvSpPr>
            <p:cNvPr id="27687" name="Freeform 39"/>
            <p:cNvSpPr>
              <a:spLocks/>
            </p:cNvSpPr>
            <p:nvPr/>
          </p:nvSpPr>
          <p:spPr bwMode="auto">
            <a:xfrm>
              <a:off x="2833" y="2609"/>
              <a:ext cx="114" cy="115"/>
            </a:xfrm>
            <a:custGeom>
              <a:avLst/>
              <a:gdLst/>
              <a:ahLst/>
              <a:cxnLst>
                <a:cxn ang="0">
                  <a:pos x="115" y="0"/>
                </a:cxn>
                <a:cxn ang="0">
                  <a:pos x="229" y="229"/>
                </a:cxn>
                <a:cxn ang="0">
                  <a:pos x="0" y="229"/>
                </a:cxn>
                <a:cxn ang="0">
                  <a:pos x="115" y="0"/>
                </a:cxn>
              </a:cxnLst>
              <a:rect l="0" t="0" r="r" b="b"/>
              <a:pathLst>
                <a:path w="229" h="229">
                  <a:moveTo>
                    <a:pt x="115" y="0"/>
                  </a:moveTo>
                  <a:lnTo>
                    <a:pt x="229" y="229"/>
                  </a:lnTo>
                  <a:lnTo>
                    <a:pt x="0" y="229"/>
                  </a:lnTo>
                  <a:lnTo>
                    <a:pt x="115" y="0"/>
                  </a:lnTo>
                  <a:close/>
                </a:path>
              </a:pathLst>
            </a:custGeom>
            <a:solidFill>
              <a:srgbClr val="00FF00"/>
            </a:solidFill>
            <a:ln w="11113">
              <a:solidFill>
                <a:srgbClr val="00FF00"/>
              </a:solidFill>
              <a:prstDash val="solid"/>
              <a:round/>
              <a:headEnd/>
              <a:tailEnd/>
            </a:ln>
          </p:spPr>
          <p:txBody>
            <a:bodyPr/>
            <a:lstStyle/>
            <a:p>
              <a:endParaRPr lang="de-DE"/>
            </a:p>
          </p:txBody>
        </p:sp>
        <p:sp>
          <p:nvSpPr>
            <p:cNvPr id="27688" name="Freeform 40"/>
            <p:cNvSpPr>
              <a:spLocks/>
            </p:cNvSpPr>
            <p:nvPr/>
          </p:nvSpPr>
          <p:spPr bwMode="auto">
            <a:xfrm>
              <a:off x="4186" y="2576"/>
              <a:ext cx="115" cy="115"/>
            </a:xfrm>
            <a:custGeom>
              <a:avLst/>
              <a:gdLst/>
              <a:ahLst/>
              <a:cxnLst>
                <a:cxn ang="0">
                  <a:pos x="115" y="0"/>
                </a:cxn>
                <a:cxn ang="0">
                  <a:pos x="229" y="229"/>
                </a:cxn>
                <a:cxn ang="0">
                  <a:pos x="0" y="229"/>
                </a:cxn>
                <a:cxn ang="0">
                  <a:pos x="115" y="0"/>
                </a:cxn>
              </a:cxnLst>
              <a:rect l="0" t="0" r="r" b="b"/>
              <a:pathLst>
                <a:path w="229" h="229">
                  <a:moveTo>
                    <a:pt x="115" y="0"/>
                  </a:moveTo>
                  <a:lnTo>
                    <a:pt x="229" y="229"/>
                  </a:lnTo>
                  <a:lnTo>
                    <a:pt x="0" y="229"/>
                  </a:lnTo>
                  <a:lnTo>
                    <a:pt x="115" y="0"/>
                  </a:lnTo>
                  <a:close/>
                </a:path>
              </a:pathLst>
            </a:custGeom>
            <a:solidFill>
              <a:srgbClr val="00FF00"/>
            </a:solidFill>
            <a:ln w="11113">
              <a:solidFill>
                <a:srgbClr val="00FF00"/>
              </a:solidFill>
              <a:prstDash val="solid"/>
              <a:round/>
              <a:headEnd/>
              <a:tailEnd/>
            </a:ln>
          </p:spPr>
          <p:txBody>
            <a:bodyPr/>
            <a:lstStyle/>
            <a:p>
              <a:endParaRPr lang="de-DE"/>
            </a:p>
          </p:txBody>
        </p:sp>
        <p:sp>
          <p:nvSpPr>
            <p:cNvPr id="27689" name="Rectangle 41"/>
            <p:cNvSpPr>
              <a:spLocks noChangeArrowheads="1"/>
            </p:cNvSpPr>
            <p:nvPr/>
          </p:nvSpPr>
          <p:spPr bwMode="auto">
            <a:xfrm>
              <a:off x="1478" y="3210"/>
              <a:ext cx="118" cy="119"/>
            </a:xfrm>
            <a:prstGeom prst="rect">
              <a:avLst/>
            </a:prstGeom>
            <a:solidFill>
              <a:srgbClr val="0000FF"/>
            </a:solidFill>
            <a:ln w="9525">
              <a:noFill/>
              <a:miter lim="800000"/>
              <a:headEnd/>
              <a:tailEnd/>
            </a:ln>
          </p:spPr>
          <p:txBody>
            <a:bodyPr/>
            <a:lstStyle/>
            <a:p>
              <a:endParaRPr lang="de-DE"/>
            </a:p>
          </p:txBody>
        </p:sp>
        <p:sp>
          <p:nvSpPr>
            <p:cNvPr id="27690" name="Line 42"/>
            <p:cNvSpPr>
              <a:spLocks noChangeShapeType="1"/>
            </p:cNvSpPr>
            <p:nvPr/>
          </p:nvSpPr>
          <p:spPr bwMode="auto">
            <a:xfrm flipH="1" flipV="1">
              <a:off x="1479" y="3211"/>
              <a:ext cx="57" cy="57"/>
            </a:xfrm>
            <a:prstGeom prst="line">
              <a:avLst/>
            </a:prstGeom>
            <a:noFill/>
            <a:ln w="11113">
              <a:solidFill>
                <a:srgbClr val="0000FF"/>
              </a:solidFill>
              <a:round/>
              <a:headEnd/>
              <a:tailEnd/>
            </a:ln>
          </p:spPr>
          <p:txBody>
            <a:bodyPr/>
            <a:lstStyle/>
            <a:p>
              <a:endParaRPr lang="de-DE"/>
            </a:p>
          </p:txBody>
        </p:sp>
        <p:sp>
          <p:nvSpPr>
            <p:cNvPr id="27691" name="Line 43"/>
            <p:cNvSpPr>
              <a:spLocks noChangeShapeType="1"/>
            </p:cNvSpPr>
            <p:nvPr/>
          </p:nvSpPr>
          <p:spPr bwMode="auto">
            <a:xfrm>
              <a:off x="1536" y="3268"/>
              <a:ext cx="58" cy="58"/>
            </a:xfrm>
            <a:prstGeom prst="line">
              <a:avLst/>
            </a:prstGeom>
            <a:noFill/>
            <a:ln w="11113">
              <a:solidFill>
                <a:srgbClr val="0000FF"/>
              </a:solidFill>
              <a:round/>
              <a:headEnd/>
              <a:tailEnd/>
            </a:ln>
          </p:spPr>
          <p:txBody>
            <a:bodyPr/>
            <a:lstStyle/>
            <a:p>
              <a:endParaRPr lang="de-DE"/>
            </a:p>
          </p:txBody>
        </p:sp>
        <p:sp>
          <p:nvSpPr>
            <p:cNvPr id="27692" name="Line 44"/>
            <p:cNvSpPr>
              <a:spLocks noChangeShapeType="1"/>
            </p:cNvSpPr>
            <p:nvPr/>
          </p:nvSpPr>
          <p:spPr bwMode="auto">
            <a:xfrm flipH="1">
              <a:off x="1479" y="3268"/>
              <a:ext cx="57" cy="58"/>
            </a:xfrm>
            <a:prstGeom prst="line">
              <a:avLst/>
            </a:prstGeom>
            <a:noFill/>
            <a:ln w="11113">
              <a:solidFill>
                <a:srgbClr val="0000FF"/>
              </a:solidFill>
              <a:round/>
              <a:headEnd/>
              <a:tailEnd/>
            </a:ln>
          </p:spPr>
          <p:txBody>
            <a:bodyPr/>
            <a:lstStyle/>
            <a:p>
              <a:endParaRPr lang="de-DE"/>
            </a:p>
          </p:txBody>
        </p:sp>
        <p:sp>
          <p:nvSpPr>
            <p:cNvPr id="27693" name="Line 45"/>
            <p:cNvSpPr>
              <a:spLocks noChangeShapeType="1"/>
            </p:cNvSpPr>
            <p:nvPr/>
          </p:nvSpPr>
          <p:spPr bwMode="auto">
            <a:xfrm flipV="1">
              <a:off x="1536" y="3211"/>
              <a:ext cx="58" cy="57"/>
            </a:xfrm>
            <a:prstGeom prst="line">
              <a:avLst/>
            </a:prstGeom>
            <a:noFill/>
            <a:ln w="11113">
              <a:solidFill>
                <a:srgbClr val="0000FF"/>
              </a:solidFill>
              <a:round/>
              <a:headEnd/>
              <a:tailEnd/>
            </a:ln>
          </p:spPr>
          <p:txBody>
            <a:bodyPr/>
            <a:lstStyle/>
            <a:p>
              <a:endParaRPr lang="de-DE"/>
            </a:p>
          </p:txBody>
        </p:sp>
        <p:sp>
          <p:nvSpPr>
            <p:cNvPr id="27694" name="Rectangle 46"/>
            <p:cNvSpPr>
              <a:spLocks noChangeArrowheads="1"/>
            </p:cNvSpPr>
            <p:nvPr/>
          </p:nvSpPr>
          <p:spPr bwMode="auto">
            <a:xfrm>
              <a:off x="2832" y="2283"/>
              <a:ext cx="118" cy="119"/>
            </a:xfrm>
            <a:prstGeom prst="rect">
              <a:avLst/>
            </a:prstGeom>
            <a:solidFill>
              <a:srgbClr val="0000FF"/>
            </a:solidFill>
            <a:ln w="9525">
              <a:noFill/>
              <a:miter lim="800000"/>
              <a:headEnd/>
              <a:tailEnd/>
            </a:ln>
          </p:spPr>
          <p:txBody>
            <a:bodyPr/>
            <a:lstStyle/>
            <a:p>
              <a:endParaRPr lang="de-DE"/>
            </a:p>
          </p:txBody>
        </p:sp>
        <p:sp>
          <p:nvSpPr>
            <p:cNvPr id="27695" name="Line 47"/>
            <p:cNvSpPr>
              <a:spLocks noChangeShapeType="1"/>
            </p:cNvSpPr>
            <p:nvPr/>
          </p:nvSpPr>
          <p:spPr bwMode="auto">
            <a:xfrm flipH="1" flipV="1">
              <a:off x="2833" y="2284"/>
              <a:ext cx="57" cy="58"/>
            </a:xfrm>
            <a:prstGeom prst="line">
              <a:avLst/>
            </a:prstGeom>
            <a:noFill/>
            <a:ln w="11113">
              <a:solidFill>
                <a:srgbClr val="0000FF"/>
              </a:solidFill>
              <a:round/>
              <a:headEnd/>
              <a:tailEnd/>
            </a:ln>
          </p:spPr>
          <p:txBody>
            <a:bodyPr/>
            <a:lstStyle/>
            <a:p>
              <a:endParaRPr lang="de-DE"/>
            </a:p>
          </p:txBody>
        </p:sp>
        <p:sp>
          <p:nvSpPr>
            <p:cNvPr id="27696" name="Line 48"/>
            <p:cNvSpPr>
              <a:spLocks noChangeShapeType="1"/>
            </p:cNvSpPr>
            <p:nvPr/>
          </p:nvSpPr>
          <p:spPr bwMode="auto">
            <a:xfrm>
              <a:off x="2890" y="2342"/>
              <a:ext cx="57" cy="57"/>
            </a:xfrm>
            <a:prstGeom prst="line">
              <a:avLst/>
            </a:prstGeom>
            <a:noFill/>
            <a:ln w="11113">
              <a:solidFill>
                <a:srgbClr val="0000FF"/>
              </a:solidFill>
              <a:round/>
              <a:headEnd/>
              <a:tailEnd/>
            </a:ln>
          </p:spPr>
          <p:txBody>
            <a:bodyPr/>
            <a:lstStyle/>
            <a:p>
              <a:endParaRPr lang="de-DE"/>
            </a:p>
          </p:txBody>
        </p:sp>
        <p:sp>
          <p:nvSpPr>
            <p:cNvPr id="27697" name="Line 49"/>
            <p:cNvSpPr>
              <a:spLocks noChangeShapeType="1"/>
            </p:cNvSpPr>
            <p:nvPr/>
          </p:nvSpPr>
          <p:spPr bwMode="auto">
            <a:xfrm flipH="1">
              <a:off x="2833" y="2342"/>
              <a:ext cx="57" cy="57"/>
            </a:xfrm>
            <a:prstGeom prst="line">
              <a:avLst/>
            </a:prstGeom>
            <a:noFill/>
            <a:ln w="11113">
              <a:solidFill>
                <a:srgbClr val="0000FF"/>
              </a:solidFill>
              <a:round/>
              <a:headEnd/>
              <a:tailEnd/>
            </a:ln>
          </p:spPr>
          <p:txBody>
            <a:bodyPr/>
            <a:lstStyle/>
            <a:p>
              <a:endParaRPr lang="de-DE"/>
            </a:p>
          </p:txBody>
        </p:sp>
        <p:sp>
          <p:nvSpPr>
            <p:cNvPr id="27698" name="Line 50"/>
            <p:cNvSpPr>
              <a:spLocks noChangeShapeType="1"/>
            </p:cNvSpPr>
            <p:nvPr/>
          </p:nvSpPr>
          <p:spPr bwMode="auto">
            <a:xfrm flipV="1">
              <a:off x="2890" y="2284"/>
              <a:ext cx="57" cy="58"/>
            </a:xfrm>
            <a:prstGeom prst="line">
              <a:avLst/>
            </a:prstGeom>
            <a:noFill/>
            <a:ln w="11113">
              <a:solidFill>
                <a:srgbClr val="0000FF"/>
              </a:solidFill>
              <a:round/>
              <a:headEnd/>
              <a:tailEnd/>
            </a:ln>
          </p:spPr>
          <p:txBody>
            <a:bodyPr/>
            <a:lstStyle/>
            <a:p>
              <a:endParaRPr lang="de-DE"/>
            </a:p>
          </p:txBody>
        </p:sp>
        <p:sp>
          <p:nvSpPr>
            <p:cNvPr id="27699" name="Rectangle 51"/>
            <p:cNvSpPr>
              <a:spLocks noChangeArrowheads="1"/>
            </p:cNvSpPr>
            <p:nvPr/>
          </p:nvSpPr>
          <p:spPr bwMode="auto">
            <a:xfrm>
              <a:off x="4185" y="2243"/>
              <a:ext cx="118" cy="119"/>
            </a:xfrm>
            <a:prstGeom prst="rect">
              <a:avLst/>
            </a:prstGeom>
            <a:solidFill>
              <a:srgbClr val="0000FF"/>
            </a:solidFill>
            <a:ln w="9525">
              <a:noFill/>
              <a:miter lim="800000"/>
              <a:headEnd/>
              <a:tailEnd/>
            </a:ln>
          </p:spPr>
          <p:txBody>
            <a:bodyPr/>
            <a:lstStyle/>
            <a:p>
              <a:endParaRPr lang="de-DE"/>
            </a:p>
          </p:txBody>
        </p:sp>
        <p:sp>
          <p:nvSpPr>
            <p:cNvPr id="27700" name="Line 52"/>
            <p:cNvSpPr>
              <a:spLocks noChangeShapeType="1"/>
            </p:cNvSpPr>
            <p:nvPr/>
          </p:nvSpPr>
          <p:spPr bwMode="auto">
            <a:xfrm flipH="1" flipV="1">
              <a:off x="4186" y="2244"/>
              <a:ext cx="57" cy="58"/>
            </a:xfrm>
            <a:prstGeom prst="line">
              <a:avLst/>
            </a:prstGeom>
            <a:noFill/>
            <a:ln w="11113">
              <a:solidFill>
                <a:srgbClr val="0000FF"/>
              </a:solidFill>
              <a:round/>
              <a:headEnd/>
              <a:tailEnd/>
            </a:ln>
          </p:spPr>
          <p:txBody>
            <a:bodyPr/>
            <a:lstStyle/>
            <a:p>
              <a:endParaRPr lang="de-DE"/>
            </a:p>
          </p:txBody>
        </p:sp>
        <p:sp>
          <p:nvSpPr>
            <p:cNvPr id="27701" name="Line 53"/>
            <p:cNvSpPr>
              <a:spLocks noChangeShapeType="1"/>
            </p:cNvSpPr>
            <p:nvPr/>
          </p:nvSpPr>
          <p:spPr bwMode="auto">
            <a:xfrm>
              <a:off x="4243" y="2302"/>
              <a:ext cx="58" cy="57"/>
            </a:xfrm>
            <a:prstGeom prst="line">
              <a:avLst/>
            </a:prstGeom>
            <a:noFill/>
            <a:ln w="11113">
              <a:solidFill>
                <a:srgbClr val="0000FF"/>
              </a:solidFill>
              <a:round/>
              <a:headEnd/>
              <a:tailEnd/>
            </a:ln>
          </p:spPr>
          <p:txBody>
            <a:bodyPr/>
            <a:lstStyle/>
            <a:p>
              <a:endParaRPr lang="de-DE"/>
            </a:p>
          </p:txBody>
        </p:sp>
        <p:sp>
          <p:nvSpPr>
            <p:cNvPr id="27702" name="Line 54"/>
            <p:cNvSpPr>
              <a:spLocks noChangeShapeType="1"/>
            </p:cNvSpPr>
            <p:nvPr/>
          </p:nvSpPr>
          <p:spPr bwMode="auto">
            <a:xfrm flipH="1">
              <a:off x="4186" y="2302"/>
              <a:ext cx="57" cy="57"/>
            </a:xfrm>
            <a:prstGeom prst="line">
              <a:avLst/>
            </a:prstGeom>
            <a:noFill/>
            <a:ln w="11113">
              <a:solidFill>
                <a:srgbClr val="0000FF"/>
              </a:solidFill>
              <a:round/>
              <a:headEnd/>
              <a:tailEnd/>
            </a:ln>
          </p:spPr>
          <p:txBody>
            <a:bodyPr/>
            <a:lstStyle/>
            <a:p>
              <a:endParaRPr lang="de-DE"/>
            </a:p>
          </p:txBody>
        </p:sp>
        <p:sp>
          <p:nvSpPr>
            <p:cNvPr id="27703" name="Line 55"/>
            <p:cNvSpPr>
              <a:spLocks noChangeShapeType="1"/>
            </p:cNvSpPr>
            <p:nvPr/>
          </p:nvSpPr>
          <p:spPr bwMode="auto">
            <a:xfrm flipV="1">
              <a:off x="4243" y="2244"/>
              <a:ext cx="58" cy="58"/>
            </a:xfrm>
            <a:prstGeom prst="line">
              <a:avLst/>
            </a:prstGeom>
            <a:noFill/>
            <a:ln w="11113">
              <a:solidFill>
                <a:srgbClr val="0000FF"/>
              </a:solidFill>
              <a:round/>
              <a:headEnd/>
              <a:tailEnd/>
            </a:ln>
          </p:spPr>
          <p:txBody>
            <a:bodyPr/>
            <a:lstStyle/>
            <a:p>
              <a:endParaRPr lang="de-DE"/>
            </a:p>
          </p:txBody>
        </p:sp>
        <p:sp>
          <p:nvSpPr>
            <p:cNvPr id="27704" name="Rectangle 56"/>
            <p:cNvSpPr>
              <a:spLocks noChangeArrowheads="1"/>
            </p:cNvSpPr>
            <p:nvPr/>
          </p:nvSpPr>
          <p:spPr bwMode="auto">
            <a:xfrm>
              <a:off x="602" y="3591"/>
              <a:ext cx="156" cy="171"/>
            </a:xfrm>
            <a:prstGeom prst="rect">
              <a:avLst/>
            </a:prstGeom>
            <a:noFill/>
            <a:ln w="9525">
              <a:noFill/>
              <a:miter lim="800000"/>
              <a:headEnd/>
              <a:tailEnd/>
            </a:ln>
          </p:spPr>
          <p:txBody>
            <a:bodyPr wrap="none" lIns="0" tIns="0" rIns="0" bIns="0">
              <a:spAutoFit/>
            </a:bodyPr>
            <a:lstStyle/>
            <a:p>
              <a:r>
                <a:rPr lang="de-CH" sz="1700" b="1">
                  <a:solidFill>
                    <a:srgbClr val="000000"/>
                  </a:solidFill>
                </a:rPr>
                <a:t>10</a:t>
              </a:r>
              <a:endParaRPr lang="de-CH"/>
            </a:p>
          </p:txBody>
        </p:sp>
        <p:sp>
          <p:nvSpPr>
            <p:cNvPr id="27705" name="Rectangle 57"/>
            <p:cNvSpPr>
              <a:spLocks noChangeArrowheads="1"/>
            </p:cNvSpPr>
            <p:nvPr/>
          </p:nvSpPr>
          <p:spPr bwMode="auto">
            <a:xfrm>
              <a:off x="602" y="3133"/>
              <a:ext cx="156" cy="170"/>
            </a:xfrm>
            <a:prstGeom prst="rect">
              <a:avLst/>
            </a:prstGeom>
            <a:noFill/>
            <a:ln w="9525">
              <a:noFill/>
              <a:miter lim="800000"/>
              <a:headEnd/>
              <a:tailEnd/>
            </a:ln>
          </p:spPr>
          <p:txBody>
            <a:bodyPr wrap="none" lIns="0" tIns="0" rIns="0" bIns="0">
              <a:spAutoFit/>
            </a:bodyPr>
            <a:lstStyle/>
            <a:p>
              <a:r>
                <a:rPr lang="de-CH" sz="1700" b="1">
                  <a:solidFill>
                    <a:srgbClr val="000000"/>
                  </a:solidFill>
                </a:rPr>
                <a:t>15</a:t>
              </a:r>
              <a:endParaRPr lang="de-CH"/>
            </a:p>
          </p:txBody>
        </p:sp>
        <p:sp>
          <p:nvSpPr>
            <p:cNvPr id="27706" name="Rectangle 58"/>
            <p:cNvSpPr>
              <a:spLocks noChangeArrowheads="1"/>
            </p:cNvSpPr>
            <p:nvPr/>
          </p:nvSpPr>
          <p:spPr bwMode="auto">
            <a:xfrm>
              <a:off x="602" y="2675"/>
              <a:ext cx="156" cy="170"/>
            </a:xfrm>
            <a:prstGeom prst="rect">
              <a:avLst/>
            </a:prstGeom>
            <a:noFill/>
            <a:ln w="9525">
              <a:noFill/>
              <a:miter lim="800000"/>
              <a:headEnd/>
              <a:tailEnd/>
            </a:ln>
          </p:spPr>
          <p:txBody>
            <a:bodyPr wrap="none" lIns="0" tIns="0" rIns="0" bIns="0">
              <a:spAutoFit/>
            </a:bodyPr>
            <a:lstStyle/>
            <a:p>
              <a:r>
                <a:rPr lang="de-CH" sz="1700" b="1">
                  <a:solidFill>
                    <a:srgbClr val="000000"/>
                  </a:solidFill>
                </a:rPr>
                <a:t>20</a:t>
              </a:r>
              <a:endParaRPr lang="de-CH"/>
            </a:p>
          </p:txBody>
        </p:sp>
        <p:sp>
          <p:nvSpPr>
            <p:cNvPr id="27707" name="Rectangle 59"/>
            <p:cNvSpPr>
              <a:spLocks noChangeArrowheads="1"/>
            </p:cNvSpPr>
            <p:nvPr/>
          </p:nvSpPr>
          <p:spPr bwMode="auto">
            <a:xfrm>
              <a:off x="602" y="2217"/>
              <a:ext cx="156" cy="170"/>
            </a:xfrm>
            <a:prstGeom prst="rect">
              <a:avLst/>
            </a:prstGeom>
            <a:noFill/>
            <a:ln w="9525">
              <a:noFill/>
              <a:miter lim="800000"/>
              <a:headEnd/>
              <a:tailEnd/>
            </a:ln>
          </p:spPr>
          <p:txBody>
            <a:bodyPr wrap="none" lIns="0" tIns="0" rIns="0" bIns="0">
              <a:spAutoFit/>
            </a:bodyPr>
            <a:lstStyle/>
            <a:p>
              <a:r>
                <a:rPr lang="de-CH" sz="1700" b="1">
                  <a:solidFill>
                    <a:srgbClr val="000000"/>
                  </a:solidFill>
                </a:rPr>
                <a:t>25</a:t>
              </a:r>
              <a:endParaRPr lang="de-CH"/>
            </a:p>
          </p:txBody>
        </p:sp>
        <p:sp>
          <p:nvSpPr>
            <p:cNvPr id="27708" name="Rectangle 60"/>
            <p:cNvSpPr>
              <a:spLocks noChangeArrowheads="1"/>
            </p:cNvSpPr>
            <p:nvPr/>
          </p:nvSpPr>
          <p:spPr bwMode="auto">
            <a:xfrm>
              <a:off x="602" y="1759"/>
              <a:ext cx="156" cy="170"/>
            </a:xfrm>
            <a:prstGeom prst="rect">
              <a:avLst/>
            </a:prstGeom>
            <a:noFill/>
            <a:ln w="9525">
              <a:noFill/>
              <a:miter lim="800000"/>
              <a:headEnd/>
              <a:tailEnd/>
            </a:ln>
          </p:spPr>
          <p:txBody>
            <a:bodyPr wrap="none" lIns="0" tIns="0" rIns="0" bIns="0">
              <a:spAutoFit/>
            </a:bodyPr>
            <a:lstStyle/>
            <a:p>
              <a:r>
                <a:rPr lang="de-CH" sz="1700" b="1">
                  <a:solidFill>
                    <a:srgbClr val="000000"/>
                  </a:solidFill>
                </a:rPr>
                <a:t>30</a:t>
              </a:r>
              <a:endParaRPr lang="de-CH"/>
            </a:p>
          </p:txBody>
        </p:sp>
        <p:sp>
          <p:nvSpPr>
            <p:cNvPr id="27709" name="Rectangle 61"/>
            <p:cNvSpPr>
              <a:spLocks noChangeArrowheads="1"/>
            </p:cNvSpPr>
            <p:nvPr/>
          </p:nvSpPr>
          <p:spPr bwMode="auto">
            <a:xfrm>
              <a:off x="602" y="1301"/>
              <a:ext cx="156" cy="170"/>
            </a:xfrm>
            <a:prstGeom prst="rect">
              <a:avLst/>
            </a:prstGeom>
            <a:noFill/>
            <a:ln w="9525">
              <a:noFill/>
              <a:miter lim="800000"/>
              <a:headEnd/>
              <a:tailEnd/>
            </a:ln>
          </p:spPr>
          <p:txBody>
            <a:bodyPr wrap="none" lIns="0" tIns="0" rIns="0" bIns="0">
              <a:spAutoFit/>
            </a:bodyPr>
            <a:lstStyle/>
            <a:p>
              <a:r>
                <a:rPr lang="de-CH" sz="1700" b="1">
                  <a:solidFill>
                    <a:srgbClr val="000000"/>
                  </a:solidFill>
                </a:rPr>
                <a:t>35</a:t>
              </a:r>
              <a:endParaRPr lang="de-CH"/>
            </a:p>
          </p:txBody>
        </p:sp>
        <p:sp>
          <p:nvSpPr>
            <p:cNvPr id="27710" name="Rectangle 62"/>
            <p:cNvSpPr>
              <a:spLocks noChangeArrowheads="1"/>
            </p:cNvSpPr>
            <p:nvPr/>
          </p:nvSpPr>
          <p:spPr bwMode="auto">
            <a:xfrm>
              <a:off x="1385" y="3794"/>
              <a:ext cx="311" cy="170"/>
            </a:xfrm>
            <a:prstGeom prst="rect">
              <a:avLst/>
            </a:prstGeom>
            <a:noFill/>
            <a:ln w="9525">
              <a:noFill/>
              <a:miter lim="800000"/>
              <a:headEnd/>
              <a:tailEnd/>
            </a:ln>
          </p:spPr>
          <p:txBody>
            <a:bodyPr wrap="none" lIns="0" tIns="0" rIns="0" bIns="0">
              <a:spAutoFit/>
            </a:bodyPr>
            <a:lstStyle/>
            <a:p>
              <a:r>
                <a:rPr lang="de-CH" sz="1700" b="1">
                  <a:solidFill>
                    <a:srgbClr val="000000"/>
                  </a:solidFill>
                </a:rPr>
                <a:t>1338</a:t>
              </a:r>
              <a:endParaRPr lang="de-CH"/>
            </a:p>
          </p:txBody>
        </p:sp>
        <p:sp>
          <p:nvSpPr>
            <p:cNvPr id="27711" name="Rectangle 63"/>
            <p:cNvSpPr>
              <a:spLocks noChangeArrowheads="1"/>
            </p:cNvSpPr>
            <p:nvPr/>
          </p:nvSpPr>
          <p:spPr bwMode="auto">
            <a:xfrm>
              <a:off x="2739" y="3794"/>
              <a:ext cx="312" cy="170"/>
            </a:xfrm>
            <a:prstGeom prst="rect">
              <a:avLst/>
            </a:prstGeom>
            <a:noFill/>
            <a:ln w="9525">
              <a:noFill/>
              <a:miter lim="800000"/>
              <a:headEnd/>
              <a:tailEnd/>
            </a:ln>
          </p:spPr>
          <p:txBody>
            <a:bodyPr wrap="none" lIns="0" tIns="0" rIns="0" bIns="0">
              <a:spAutoFit/>
            </a:bodyPr>
            <a:lstStyle/>
            <a:p>
              <a:r>
                <a:rPr lang="de-CH" sz="1700" b="1">
                  <a:solidFill>
                    <a:srgbClr val="000000"/>
                  </a:solidFill>
                </a:rPr>
                <a:t>1400</a:t>
              </a:r>
              <a:endParaRPr lang="de-CH"/>
            </a:p>
          </p:txBody>
        </p:sp>
        <p:sp>
          <p:nvSpPr>
            <p:cNvPr id="27712" name="Rectangle 64"/>
            <p:cNvSpPr>
              <a:spLocks noChangeArrowheads="1"/>
            </p:cNvSpPr>
            <p:nvPr/>
          </p:nvSpPr>
          <p:spPr bwMode="auto">
            <a:xfrm>
              <a:off x="4092" y="3794"/>
              <a:ext cx="312" cy="170"/>
            </a:xfrm>
            <a:prstGeom prst="rect">
              <a:avLst/>
            </a:prstGeom>
            <a:noFill/>
            <a:ln w="9525">
              <a:noFill/>
              <a:miter lim="800000"/>
              <a:headEnd/>
              <a:tailEnd/>
            </a:ln>
          </p:spPr>
          <p:txBody>
            <a:bodyPr wrap="none" lIns="0" tIns="0" rIns="0" bIns="0">
              <a:spAutoFit/>
            </a:bodyPr>
            <a:lstStyle/>
            <a:p>
              <a:r>
                <a:rPr lang="de-CH" sz="1700" b="1">
                  <a:solidFill>
                    <a:srgbClr val="000000"/>
                  </a:solidFill>
                </a:rPr>
                <a:t>1450</a:t>
              </a:r>
              <a:endParaRPr lang="de-CH"/>
            </a:p>
          </p:txBody>
        </p:sp>
        <p:sp>
          <p:nvSpPr>
            <p:cNvPr id="27713" name="Rectangle 65"/>
            <p:cNvSpPr>
              <a:spLocks noChangeArrowheads="1"/>
            </p:cNvSpPr>
            <p:nvPr/>
          </p:nvSpPr>
          <p:spPr bwMode="auto">
            <a:xfrm>
              <a:off x="2830" y="4020"/>
              <a:ext cx="156" cy="171"/>
            </a:xfrm>
            <a:prstGeom prst="rect">
              <a:avLst/>
            </a:prstGeom>
            <a:noFill/>
            <a:ln w="9525">
              <a:noFill/>
              <a:miter lim="800000"/>
              <a:headEnd/>
              <a:tailEnd/>
            </a:ln>
          </p:spPr>
          <p:txBody>
            <a:bodyPr wrap="none" lIns="0" tIns="0" rIns="0" bIns="0">
              <a:spAutoFit/>
            </a:bodyPr>
            <a:lstStyle/>
            <a:p>
              <a:r>
                <a:rPr lang="de-CH" sz="1700" b="1">
                  <a:solidFill>
                    <a:srgbClr val="000000"/>
                  </a:solidFill>
                </a:rPr>
                <a:t>°C</a:t>
              </a:r>
              <a:endParaRPr lang="de-CH"/>
            </a:p>
          </p:txBody>
        </p:sp>
        <p:sp>
          <p:nvSpPr>
            <p:cNvPr id="27714" name="Rectangle 66"/>
            <p:cNvSpPr>
              <a:spLocks noChangeArrowheads="1"/>
            </p:cNvSpPr>
            <p:nvPr/>
          </p:nvSpPr>
          <p:spPr bwMode="auto">
            <a:xfrm rot="16200000">
              <a:off x="402" y="2439"/>
              <a:ext cx="126" cy="167"/>
            </a:xfrm>
            <a:prstGeom prst="rect">
              <a:avLst/>
            </a:prstGeom>
            <a:noFill/>
            <a:ln w="9525">
              <a:noFill/>
              <a:miter lim="800000"/>
              <a:headEnd/>
              <a:tailEnd/>
            </a:ln>
          </p:spPr>
          <p:txBody>
            <a:bodyPr wrap="none" lIns="0" tIns="0" rIns="0" bIns="0">
              <a:spAutoFit/>
            </a:bodyPr>
            <a:lstStyle/>
            <a:p>
              <a:r>
                <a:rPr lang="de-CH" sz="1700" b="1">
                  <a:solidFill>
                    <a:srgbClr val="000000"/>
                  </a:solidFill>
                </a:rPr>
                <a:t>%</a:t>
              </a:r>
              <a:endParaRPr lang="de-CH"/>
            </a:p>
          </p:txBody>
        </p:sp>
        <p:sp>
          <p:nvSpPr>
            <p:cNvPr id="27715" name="Rectangle 67"/>
            <p:cNvSpPr>
              <a:spLocks noChangeArrowheads="1"/>
            </p:cNvSpPr>
            <p:nvPr/>
          </p:nvSpPr>
          <p:spPr bwMode="auto">
            <a:xfrm>
              <a:off x="1152" y="1985"/>
              <a:ext cx="222" cy="180"/>
            </a:xfrm>
            <a:prstGeom prst="rect">
              <a:avLst/>
            </a:prstGeom>
            <a:noFill/>
            <a:ln w="9525">
              <a:noFill/>
              <a:miter lim="800000"/>
              <a:headEnd/>
              <a:tailEnd/>
            </a:ln>
          </p:spPr>
          <p:txBody>
            <a:bodyPr/>
            <a:lstStyle/>
            <a:p>
              <a:endParaRPr lang="de-DE"/>
            </a:p>
          </p:txBody>
        </p:sp>
        <p:sp>
          <p:nvSpPr>
            <p:cNvPr id="27716" name="Rectangle 68"/>
            <p:cNvSpPr>
              <a:spLocks noChangeArrowheads="1"/>
            </p:cNvSpPr>
            <p:nvPr/>
          </p:nvSpPr>
          <p:spPr bwMode="auto">
            <a:xfrm>
              <a:off x="1177" y="1996"/>
              <a:ext cx="165" cy="150"/>
            </a:xfrm>
            <a:prstGeom prst="rect">
              <a:avLst/>
            </a:prstGeom>
            <a:noFill/>
            <a:ln w="9525">
              <a:noFill/>
              <a:miter lim="800000"/>
              <a:headEnd/>
              <a:tailEnd/>
            </a:ln>
          </p:spPr>
          <p:txBody>
            <a:bodyPr wrap="none" lIns="0" tIns="0" rIns="0" bIns="0">
              <a:spAutoFit/>
            </a:bodyPr>
            <a:lstStyle/>
            <a:p>
              <a:r>
                <a:rPr lang="de-CH" sz="1500" b="1">
                  <a:solidFill>
                    <a:srgbClr val="000000"/>
                  </a:solidFill>
                </a:rPr>
                <a:t>LA</a:t>
              </a:r>
              <a:endParaRPr lang="de-CH"/>
            </a:p>
          </p:txBody>
        </p:sp>
        <p:sp>
          <p:nvSpPr>
            <p:cNvPr id="27717" name="Rectangle 69"/>
            <p:cNvSpPr>
              <a:spLocks noChangeArrowheads="1"/>
            </p:cNvSpPr>
            <p:nvPr/>
          </p:nvSpPr>
          <p:spPr bwMode="auto">
            <a:xfrm>
              <a:off x="1136" y="2521"/>
              <a:ext cx="226" cy="180"/>
            </a:xfrm>
            <a:prstGeom prst="rect">
              <a:avLst/>
            </a:prstGeom>
            <a:noFill/>
            <a:ln w="9525">
              <a:noFill/>
              <a:miter lim="800000"/>
              <a:headEnd/>
              <a:tailEnd/>
            </a:ln>
          </p:spPr>
          <p:txBody>
            <a:bodyPr/>
            <a:lstStyle/>
            <a:p>
              <a:endParaRPr lang="de-DE"/>
            </a:p>
          </p:txBody>
        </p:sp>
        <p:sp>
          <p:nvSpPr>
            <p:cNvPr id="27718" name="Rectangle 70"/>
            <p:cNvSpPr>
              <a:spLocks noChangeArrowheads="1"/>
            </p:cNvSpPr>
            <p:nvPr/>
          </p:nvSpPr>
          <p:spPr bwMode="auto">
            <a:xfrm>
              <a:off x="1161" y="2532"/>
              <a:ext cx="164" cy="150"/>
            </a:xfrm>
            <a:prstGeom prst="rect">
              <a:avLst/>
            </a:prstGeom>
            <a:noFill/>
            <a:ln w="9525">
              <a:noFill/>
              <a:miter lim="800000"/>
              <a:headEnd/>
              <a:tailEnd/>
            </a:ln>
          </p:spPr>
          <p:txBody>
            <a:bodyPr wrap="none" lIns="0" tIns="0" rIns="0" bIns="0">
              <a:spAutoFit/>
            </a:bodyPr>
            <a:lstStyle/>
            <a:p>
              <a:r>
                <a:rPr lang="de-CH" sz="1500" b="1">
                  <a:solidFill>
                    <a:srgbClr val="000000"/>
                  </a:solidFill>
                </a:rPr>
                <a:t>TR</a:t>
              </a:r>
              <a:endParaRPr lang="de-CH"/>
            </a:p>
          </p:txBody>
        </p:sp>
        <p:sp>
          <p:nvSpPr>
            <p:cNvPr id="27719" name="Rectangle 71"/>
            <p:cNvSpPr>
              <a:spLocks noChangeArrowheads="1"/>
            </p:cNvSpPr>
            <p:nvPr/>
          </p:nvSpPr>
          <p:spPr bwMode="auto">
            <a:xfrm>
              <a:off x="1136" y="2809"/>
              <a:ext cx="199" cy="180"/>
            </a:xfrm>
            <a:prstGeom prst="rect">
              <a:avLst/>
            </a:prstGeom>
            <a:noFill/>
            <a:ln w="9525">
              <a:noFill/>
              <a:miter lim="800000"/>
              <a:headEnd/>
              <a:tailEnd/>
            </a:ln>
          </p:spPr>
          <p:txBody>
            <a:bodyPr/>
            <a:lstStyle/>
            <a:p>
              <a:endParaRPr lang="de-DE"/>
            </a:p>
          </p:txBody>
        </p:sp>
        <p:sp>
          <p:nvSpPr>
            <p:cNvPr id="27720" name="Rectangle 72"/>
            <p:cNvSpPr>
              <a:spLocks noChangeArrowheads="1"/>
            </p:cNvSpPr>
            <p:nvPr/>
          </p:nvSpPr>
          <p:spPr bwMode="auto">
            <a:xfrm>
              <a:off x="1161" y="2820"/>
              <a:ext cx="136" cy="150"/>
            </a:xfrm>
            <a:prstGeom prst="rect">
              <a:avLst/>
            </a:prstGeom>
            <a:noFill/>
            <a:ln w="9525">
              <a:noFill/>
              <a:miter lim="800000"/>
              <a:headEnd/>
              <a:tailEnd/>
            </a:ln>
          </p:spPr>
          <p:txBody>
            <a:bodyPr wrap="none" lIns="0" tIns="0" rIns="0" bIns="0">
              <a:spAutoFit/>
            </a:bodyPr>
            <a:lstStyle/>
            <a:p>
              <a:r>
                <a:rPr lang="de-CH" sz="1500" b="1">
                  <a:solidFill>
                    <a:srgbClr val="000000"/>
                  </a:solidFill>
                </a:rPr>
                <a:t>MI</a:t>
              </a:r>
              <a:endParaRPr lang="de-CH"/>
            </a:p>
          </p:txBody>
        </p:sp>
        <p:sp>
          <p:nvSpPr>
            <p:cNvPr id="27721" name="Rectangle 73"/>
            <p:cNvSpPr>
              <a:spLocks noChangeArrowheads="1"/>
            </p:cNvSpPr>
            <p:nvPr/>
          </p:nvSpPr>
          <p:spPr bwMode="auto">
            <a:xfrm>
              <a:off x="1136" y="3201"/>
              <a:ext cx="236" cy="180"/>
            </a:xfrm>
            <a:prstGeom prst="rect">
              <a:avLst/>
            </a:prstGeom>
            <a:noFill/>
            <a:ln w="9525">
              <a:noFill/>
              <a:miter lim="800000"/>
              <a:headEnd/>
              <a:tailEnd/>
            </a:ln>
          </p:spPr>
          <p:txBody>
            <a:bodyPr/>
            <a:lstStyle/>
            <a:p>
              <a:endParaRPr lang="de-DE"/>
            </a:p>
          </p:txBody>
        </p:sp>
        <p:sp>
          <p:nvSpPr>
            <p:cNvPr id="27722" name="Rectangle 74"/>
            <p:cNvSpPr>
              <a:spLocks noChangeArrowheads="1"/>
            </p:cNvSpPr>
            <p:nvPr/>
          </p:nvSpPr>
          <p:spPr bwMode="auto">
            <a:xfrm>
              <a:off x="1161" y="3212"/>
              <a:ext cx="178" cy="150"/>
            </a:xfrm>
            <a:prstGeom prst="rect">
              <a:avLst/>
            </a:prstGeom>
            <a:noFill/>
            <a:ln w="9525">
              <a:noFill/>
              <a:miter lim="800000"/>
              <a:headEnd/>
              <a:tailEnd/>
            </a:ln>
          </p:spPr>
          <p:txBody>
            <a:bodyPr wrap="none" lIns="0" tIns="0" rIns="0" bIns="0">
              <a:spAutoFit/>
            </a:bodyPr>
            <a:lstStyle/>
            <a:p>
              <a:r>
                <a:rPr lang="de-CH" sz="1500" b="1">
                  <a:solidFill>
                    <a:srgbClr val="000000"/>
                  </a:solidFill>
                </a:rPr>
                <a:t>CA</a:t>
              </a:r>
              <a:endParaRPr lang="de-CH"/>
            </a:p>
          </p:txBody>
        </p:sp>
        <p:sp>
          <p:nvSpPr>
            <p:cNvPr id="27723" name="Rectangle 75"/>
            <p:cNvSpPr>
              <a:spLocks noChangeArrowheads="1"/>
            </p:cNvSpPr>
            <p:nvPr/>
          </p:nvSpPr>
          <p:spPr bwMode="auto">
            <a:xfrm>
              <a:off x="4325" y="1807"/>
              <a:ext cx="1253" cy="180"/>
            </a:xfrm>
            <a:prstGeom prst="rect">
              <a:avLst/>
            </a:prstGeom>
            <a:noFill/>
            <a:ln w="9525">
              <a:noFill/>
              <a:miter lim="800000"/>
              <a:headEnd/>
              <a:tailEnd/>
            </a:ln>
          </p:spPr>
          <p:txBody>
            <a:bodyPr/>
            <a:lstStyle/>
            <a:p>
              <a:endParaRPr lang="de-DE"/>
            </a:p>
          </p:txBody>
        </p:sp>
        <p:sp>
          <p:nvSpPr>
            <p:cNvPr id="27724" name="Rectangle 76"/>
            <p:cNvSpPr>
              <a:spLocks noChangeArrowheads="1"/>
            </p:cNvSpPr>
            <p:nvPr/>
          </p:nvSpPr>
          <p:spPr bwMode="auto">
            <a:xfrm>
              <a:off x="4350" y="1818"/>
              <a:ext cx="1210" cy="151"/>
            </a:xfrm>
            <a:prstGeom prst="rect">
              <a:avLst/>
            </a:prstGeom>
            <a:noFill/>
            <a:ln w="9525">
              <a:noFill/>
              <a:miter lim="800000"/>
              <a:headEnd/>
              <a:tailEnd/>
            </a:ln>
          </p:spPr>
          <p:txBody>
            <a:bodyPr wrap="none" lIns="0" tIns="0" rIns="0" bIns="0">
              <a:spAutoFit/>
            </a:bodyPr>
            <a:lstStyle/>
            <a:p>
              <a:r>
                <a:rPr lang="de-CH" sz="1500" b="1">
                  <a:solidFill>
                    <a:srgbClr val="000000"/>
                  </a:solidFill>
                </a:rPr>
                <a:t>SR = 2.04   AR = 1.44</a:t>
              </a:r>
              <a:endParaRPr lang="de-CH"/>
            </a:p>
          </p:txBody>
        </p:sp>
        <p:sp>
          <p:nvSpPr>
            <p:cNvPr id="27725" name="Rectangle 77"/>
            <p:cNvSpPr>
              <a:spLocks noChangeArrowheads="1"/>
            </p:cNvSpPr>
            <p:nvPr/>
          </p:nvSpPr>
          <p:spPr bwMode="auto">
            <a:xfrm>
              <a:off x="4325" y="2557"/>
              <a:ext cx="1253" cy="180"/>
            </a:xfrm>
            <a:prstGeom prst="rect">
              <a:avLst/>
            </a:prstGeom>
            <a:noFill/>
            <a:ln w="9525">
              <a:noFill/>
              <a:miter lim="800000"/>
              <a:headEnd/>
              <a:tailEnd/>
            </a:ln>
          </p:spPr>
          <p:txBody>
            <a:bodyPr/>
            <a:lstStyle/>
            <a:p>
              <a:endParaRPr lang="de-DE"/>
            </a:p>
          </p:txBody>
        </p:sp>
        <p:sp>
          <p:nvSpPr>
            <p:cNvPr id="27726" name="Rectangle 78"/>
            <p:cNvSpPr>
              <a:spLocks noChangeArrowheads="1"/>
            </p:cNvSpPr>
            <p:nvPr/>
          </p:nvSpPr>
          <p:spPr bwMode="auto">
            <a:xfrm>
              <a:off x="4350" y="2568"/>
              <a:ext cx="1210" cy="150"/>
            </a:xfrm>
            <a:prstGeom prst="rect">
              <a:avLst/>
            </a:prstGeom>
            <a:noFill/>
            <a:ln w="9525">
              <a:noFill/>
              <a:miter lim="800000"/>
              <a:headEnd/>
              <a:tailEnd/>
            </a:ln>
          </p:spPr>
          <p:txBody>
            <a:bodyPr wrap="none" lIns="0" tIns="0" rIns="0" bIns="0">
              <a:spAutoFit/>
            </a:bodyPr>
            <a:lstStyle/>
            <a:p>
              <a:r>
                <a:rPr lang="de-CH" sz="1500" b="1">
                  <a:solidFill>
                    <a:srgbClr val="000000"/>
                  </a:solidFill>
                </a:rPr>
                <a:t>SR = 3.29   AR = 1.33</a:t>
              </a:r>
              <a:endParaRPr lang="de-CH"/>
            </a:p>
          </p:txBody>
        </p:sp>
        <p:sp>
          <p:nvSpPr>
            <p:cNvPr id="27727" name="Rectangle 79"/>
            <p:cNvSpPr>
              <a:spLocks noChangeArrowheads="1"/>
            </p:cNvSpPr>
            <p:nvPr/>
          </p:nvSpPr>
          <p:spPr bwMode="auto">
            <a:xfrm>
              <a:off x="4325" y="2097"/>
              <a:ext cx="1253" cy="180"/>
            </a:xfrm>
            <a:prstGeom prst="rect">
              <a:avLst/>
            </a:prstGeom>
            <a:noFill/>
            <a:ln w="9525">
              <a:noFill/>
              <a:miter lim="800000"/>
              <a:headEnd/>
              <a:tailEnd/>
            </a:ln>
          </p:spPr>
          <p:txBody>
            <a:bodyPr/>
            <a:lstStyle/>
            <a:p>
              <a:endParaRPr lang="de-DE"/>
            </a:p>
          </p:txBody>
        </p:sp>
        <p:sp>
          <p:nvSpPr>
            <p:cNvPr id="27728" name="Rectangle 80"/>
            <p:cNvSpPr>
              <a:spLocks noChangeArrowheads="1"/>
            </p:cNvSpPr>
            <p:nvPr/>
          </p:nvSpPr>
          <p:spPr bwMode="auto">
            <a:xfrm>
              <a:off x="4350" y="2108"/>
              <a:ext cx="1210" cy="151"/>
            </a:xfrm>
            <a:prstGeom prst="rect">
              <a:avLst/>
            </a:prstGeom>
            <a:noFill/>
            <a:ln w="9525">
              <a:noFill/>
              <a:miter lim="800000"/>
              <a:headEnd/>
              <a:tailEnd/>
            </a:ln>
          </p:spPr>
          <p:txBody>
            <a:bodyPr wrap="none" lIns="0" tIns="0" rIns="0" bIns="0">
              <a:spAutoFit/>
            </a:bodyPr>
            <a:lstStyle/>
            <a:p>
              <a:r>
                <a:rPr lang="de-CH" sz="1500" b="1">
                  <a:solidFill>
                    <a:srgbClr val="000000"/>
                  </a:solidFill>
                </a:rPr>
                <a:t>SR = 2.48   AR = 2.49</a:t>
              </a:r>
              <a:endParaRPr lang="de-CH"/>
            </a:p>
          </p:txBody>
        </p:sp>
        <p:sp>
          <p:nvSpPr>
            <p:cNvPr id="27729" name="Rectangle 81"/>
            <p:cNvSpPr>
              <a:spLocks noChangeArrowheads="1"/>
            </p:cNvSpPr>
            <p:nvPr/>
          </p:nvSpPr>
          <p:spPr bwMode="auto">
            <a:xfrm>
              <a:off x="4325" y="2239"/>
              <a:ext cx="1253" cy="180"/>
            </a:xfrm>
            <a:prstGeom prst="rect">
              <a:avLst/>
            </a:prstGeom>
            <a:noFill/>
            <a:ln w="9525">
              <a:noFill/>
              <a:miter lim="800000"/>
              <a:headEnd/>
              <a:tailEnd/>
            </a:ln>
          </p:spPr>
          <p:txBody>
            <a:bodyPr/>
            <a:lstStyle/>
            <a:p>
              <a:endParaRPr lang="de-DE"/>
            </a:p>
          </p:txBody>
        </p:sp>
        <p:sp>
          <p:nvSpPr>
            <p:cNvPr id="27730" name="Rectangle 82"/>
            <p:cNvSpPr>
              <a:spLocks noChangeArrowheads="1"/>
            </p:cNvSpPr>
            <p:nvPr/>
          </p:nvSpPr>
          <p:spPr bwMode="auto">
            <a:xfrm>
              <a:off x="4350" y="2250"/>
              <a:ext cx="1210" cy="151"/>
            </a:xfrm>
            <a:prstGeom prst="rect">
              <a:avLst/>
            </a:prstGeom>
            <a:noFill/>
            <a:ln w="9525">
              <a:noFill/>
              <a:miter lim="800000"/>
              <a:headEnd/>
              <a:tailEnd/>
            </a:ln>
          </p:spPr>
          <p:txBody>
            <a:bodyPr wrap="none" lIns="0" tIns="0" rIns="0" bIns="0">
              <a:spAutoFit/>
            </a:bodyPr>
            <a:lstStyle/>
            <a:p>
              <a:r>
                <a:rPr lang="de-CH" sz="1500" b="1" dirty="0">
                  <a:solidFill>
                    <a:srgbClr val="000000"/>
                  </a:solidFill>
                </a:rPr>
                <a:t>SR = 2.53   AR = 0.93</a:t>
              </a:r>
              <a:endParaRPr lang="de-CH" dirty="0"/>
            </a:p>
          </p:txBody>
        </p:sp>
      </p:grpSp>
      <p:sp>
        <p:nvSpPr>
          <p:cNvPr id="5" name="Content Placeholder 4"/>
          <p:cNvSpPr>
            <a:spLocks noGrp="1"/>
          </p:cNvSpPr>
          <p:nvPr>
            <p:ph idx="1"/>
          </p:nvPr>
        </p:nvSpPr>
        <p:spPr>
          <a:xfrm>
            <a:off x="523875" y="1448780"/>
            <a:ext cx="8858250" cy="703423"/>
          </a:xfrm>
        </p:spPr>
        <p:txBody>
          <a:bodyPr/>
          <a:lstStyle/>
          <a:p>
            <a:r>
              <a:rPr lang="en-US" altLang="en-US" dirty="0"/>
              <a:t>AR indicates the amount of liquid formed early, at relatively low temperatures (max at AR 1.38)</a:t>
            </a:r>
          </a:p>
          <a:p>
            <a:endParaRPr lang="en-US" dirty="0"/>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6" name="Slide Number Placeholder 5"/>
          <p:cNvSpPr>
            <a:spLocks noGrp="1"/>
          </p:cNvSpPr>
          <p:nvPr>
            <p:ph type="sldNum" sz="quarter" idx="11"/>
          </p:nvPr>
        </p:nvSpPr>
        <p:spPr/>
        <p:txBody>
          <a:bodyPr/>
          <a:lstStyle/>
          <a:p>
            <a:pPr>
              <a:defRPr/>
            </a:pPr>
            <a:fld id="{2E463985-27FC-4354-9835-3D919B909F47}"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6E3BF2F-3F34-40CC-8012-9E1B8B025300}" type="slidenum">
              <a:rPr lang="en-US" sz="800"/>
              <a:pPr algn="r"/>
              <a:t>14</a:t>
            </a:fld>
            <a:endParaRPr lang="en-US" sz="800"/>
          </a:p>
        </p:txBody>
      </p:sp>
      <p:pic>
        <p:nvPicPr>
          <p:cNvPr id="28674" name="Picture 2"/>
          <p:cNvPicPr>
            <a:picLocks noChangeAspect="1" noChangeArrowheads="1"/>
          </p:cNvPicPr>
          <p:nvPr/>
        </p:nvPicPr>
        <p:blipFill>
          <a:blip r:embed="rId2"/>
          <a:srcRect/>
          <a:stretch>
            <a:fillRect/>
          </a:stretch>
        </p:blipFill>
        <p:spPr bwMode="auto">
          <a:xfrm>
            <a:off x="807244" y="1575594"/>
            <a:ext cx="8280400" cy="5073650"/>
          </a:xfrm>
          <a:prstGeom prst="rect">
            <a:avLst/>
          </a:prstGeom>
          <a:noFill/>
          <a:ln w="9525">
            <a:noFill/>
            <a:miter lim="800000"/>
            <a:headEnd/>
            <a:tailEnd/>
          </a:ln>
        </p:spPr>
      </p:pic>
      <p:sp>
        <p:nvSpPr>
          <p:cNvPr id="28675" name="Oval 3"/>
          <p:cNvSpPr>
            <a:spLocks noChangeArrowheads="1"/>
          </p:cNvSpPr>
          <p:nvPr/>
        </p:nvSpPr>
        <p:spPr bwMode="auto">
          <a:xfrm>
            <a:off x="2073275" y="2924175"/>
            <a:ext cx="792163" cy="2376488"/>
          </a:xfrm>
          <a:prstGeom prst="ellipse">
            <a:avLst/>
          </a:prstGeom>
          <a:noFill/>
          <a:ln w="28575">
            <a:solidFill>
              <a:srgbClr val="E6280F"/>
            </a:solidFill>
            <a:round/>
            <a:headEnd/>
            <a:tailEnd/>
          </a:ln>
        </p:spPr>
        <p:txBody>
          <a:bodyPr wrap="none" anchor="ctr"/>
          <a:lstStyle/>
          <a:p>
            <a:pPr>
              <a:spcBef>
                <a:spcPct val="20000"/>
              </a:spcBef>
              <a:spcAft>
                <a:spcPct val="30000"/>
              </a:spcAft>
              <a:buFont typeface="Wingdings" pitchFamily="2" charset="2"/>
              <a:buNone/>
            </a:pPr>
            <a:endParaRPr lang="en-US" altLang="en-US" sz="2400"/>
          </a:p>
        </p:txBody>
      </p:sp>
      <p:sp>
        <p:nvSpPr>
          <p:cNvPr id="28676" name="Oval 4"/>
          <p:cNvSpPr>
            <a:spLocks noChangeArrowheads="1"/>
          </p:cNvSpPr>
          <p:nvPr/>
        </p:nvSpPr>
        <p:spPr bwMode="auto">
          <a:xfrm>
            <a:off x="6841753" y="2497490"/>
            <a:ext cx="1035050" cy="2151062"/>
          </a:xfrm>
          <a:prstGeom prst="ellipse">
            <a:avLst/>
          </a:prstGeom>
          <a:noFill/>
          <a:ln w="28575">
            <a:solidFill>
              <a:srgbClr val="E6280F"/>
            </a:solidFill>
            <a:round/>
            <a:headEnd/>
            <a:tailEnd/>
          </a:ln>
        </p:spPr>
        <p:txBody>
          <a:bodyPr wrap="none" anchor="ctr"/>
          <a:lstStyle/>
          <a:p>
            <a:pPr>
              <a:spcBef>
                <a:spcPct val="20000"/>
              </a:spcBef>
              <a:spcAft>
                <a:spcPct val="30000"/>
              </a:spcAft>
              <a:buFont typeface="Wingdings" pitchFamily="2" charset="2"/>
              <a:buNone/>
            </a:pPr>
            <a:endParaRPr lang="en-US" altLang="en-US" sz="2400"/>
          </a:p>
        </p:txBody>
      </p:sp>
      <p:sp>
        <p:nvSpPr>
          <p:cNvPr id="28678" name="Rectangle 6"/>
          <p:cNvSpPr>
            <a:spLocks noChangeArrowheads="1"/>
          </p:cNvSpPr>
          <p:nvPr/>
        </p:nvSpPr>
        <p:spPr bwMode="auto">
          <a:xfrm>
            <a:off x="560388" y="27305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Amount of Liquid: Effect of Chemistry</a:t>
            </a:r>
          </a:p>
        </p:txBody>
      </p:sp>
      <p:sp>
        <p:nvSpPr>
          <p:cNvPr id="5" name="Content Placeholder 4"/>
          <p:cNvSpPr>
            <a:spLocks noGrp="1"/>
          </p:cNvSpPr>
          <p:nvPr>
            <p:ph idx="1"/>
          </p:nvPr>
        </p:nvSpPr>
        <p:spPr/>
        <p:txBody>
          <a:bodyPr/>
          <a:lstStyle/>
          <a:p>
            <a:r>
              <a:rPr lang="en-US" altLang="en-US" dirty="0"/>
              <a:t>SR indicates the final amount of liquid formed (higher SR = less liquid)</a:t>
            </a:r>
          </a:p>
          <a:p>
            <a:endParaRPr lang="en-US" dirty="0"/>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6" name="Slide Number Placeholder 5"/>
          <p:cNvSpPr>
            <a:spLocks noGrp="1"/>
          </p:cNvSpPr>
          <p:nvPr>
            <p:ph type="sldNum" sz="quarter" idx="11"/>
          </p:nvPr>
        </p:nvSpPr>
        <p:spPr/>
        <p:txBody>
          <a:bodyPr/>
          <a:lstStyle/>
          <a:p>
            <a:pPr>
              <a:defRPr/>
            </a:pPr>
            <a:fld id="{2E463985-27FC-4354-9835-3D919B909F47}" type="slidenum">
              <a:rPr lang="en-US" smtClean="0"/>
              <a:pPr>
                <a:defRPr/>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464A49B-4D7C-4703-BA20-5A0A62C65B8E}" type="slidenum">
              <a:rPr lang="en-US" sz="800"/>
              <a:pPr algn="r"/>
              <a:t>15</a:t>
            </a:fld>
            <a:endParaRPr lang="en-US" sz="800"/>
          </a:p>
        </p:txBody>
      </p:sp>
      <p:sp>
        <p:nvSpPr>
          <p:cNvPr id="29698" name="Rectangle 4"/>
          <p:cNvSpPr>
            <a:spLocks noChangeArrowheads="1"/>
          </p:cNvSpPr>
          <p:nvPr/>
        </p:nvSpPr>
        <p:spPr bwMode="auto">
          <a:xfrm>
            <a:off x="1216624" y="1340768"/>
            <a:ext cx="6624736" cy="4881562"/>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Wingdings" pitchFamily="2" charset="2"/>
              <a:buNone/>
            </a:pPr>
            <a:r>
              <a:rPr lang="en-US" altLang="en-US" sz="2000" dirty="0"/>
              <a:t>Data from Holcim Industrial clinkers (Product handbook)</a:t>
            </a:r>
          </a:p>
        </p:txBody>
      </p:sp>
      <p:sp>
        <p:nvSpPr>
          <p:cNvPr id="29699" name="Rectangle 2"/>
          <p:cNvSpPr>
            <a:spLocks noChangeArrowheads="1"/>
          </p:cNvSpPr>
          <p:nvPr/>
        </p:nvSpPr>
        <p:spPr bwMode="auto">
          <a:xfrm>
            <a:off x="560388" y="27305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Quantity of Liquid Phase: Correlation with SR</a:t>
            </a:r>
          </a:p>
        </p:txBody>
      </p:sp>
      <p:pic>
        <p:nvPicPr>
          <p:cNvPr id="29700" name="Picture 3"/>
          <p:cNvPicPr>
            <a:picLocks noChangeAspect="1" noChangeArrowheads="1"/>
          </p:cNvPicPr>
          <p:nvPr/>
        </p:nvPicPr>
        <p:blipFill>
          <a:blip r:embed="rId2"/>
          <a:srcRect/>
          <a:stretch>
            <a:fillRect/>
          </a:stretch>
        </p:blipFill>
        <p:spPr bwMode="auto">
          <a:xfrm>
            <a:off x="631825" y="1484313"/>
            <a:ext cx="7977188" cy="4881562"/>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a:t>Appropriate ranges of chemical module and minor </a:t>
            </a:r>
            <a:r>
              <a:rPr lang="en-US" dirty="0" smtClean="0"/>
              <a:t>elements</a:t>
            </a:r>
            <a:endParaRPr lang="en-US" dirty="0"/>
          </a:p>
        </p:txBody>
      </p:sp>
      <p:sp>
        <p:nvSpPr>
          <p:cNvPr id="2" name="Footer Placeholder 1"/>
          <p:cNvSpPr>
            <a:spLocks noGrp="1"/>
          </p:cNvSpPr>
          <p:nvPr>
            <p:ph type="ftr" sz="quarter" idx="14"/>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5"/>
          </p:nvPr>
        </p:nvSpPr>
        <p:spPr/>
        <p:txBody>
          <a:bodyPr/>
          <a:lstStyle/>
          <a:p>
            <a:pPr>
              <a:defRPr/>
            </a:pPr>
            <a:fld id="{23CF603F-38F3-417B-93C4-ADE80C1AB0AA}" type="slidenum">
              <a:rPr lang="en-US" smtClean="0"/>
              <a:pPr>
                <a:defRPr/>
              </a:pPr>
              <a:t>16</a:t>
            </a:fld>
            <a:endParaRPr lang="en-US" dirty="0"/>
          </a:p>
        </p:txBody>
      </p:sp>
    </p:spTree>
    <p:extLst>
      <p:ext uri="{BB962C8B-B14F-4D97-AF65-F5344CB8AC3E}">
        <p14:creationId xmlns:p14="http://schemas.microsoft.com/office/powerpoint/2010/main" val="27388457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337A491-2D0A-48CE-981A-43B490153169}" type="slidenum">
              <a:rPr lang="en-US" sz="800"/>
              <a:pPr algn="r"/>
              <a:t>17</a:t>
            </a:fld>
            <a:endParaRPr lang="en-US" sz="800"/>
          </a:p>
        </p:txBody>
      </p:sp>
      <p:sp>
        <p:nvSpPr>
          <p:cNvPr id="32770" name="Text Box 2"/>
          <p:cNvSpPr txBox="1">
            <a:spLocks noChangeArrowheads="1"/>
          </p:cNvSpPr>
          <p:nvPr/>
        </p:nvSpPr>
        <p:spPr bwMode="auto">
          <a:xfrm>
            <a:off x="1965325" y="2960688"/>
            <a:ext cx="184150" cy="523875"/>
          </a:xfrm>
          <a:prstGeom prst="rect">
            <a:avLst/>
          </a:prstGeom>
          <a:noFill/>
          <a:ln w="9525">
            <a:noFill/>
            <a:miter lim="800000"/>
            <a:headEnd/>
            <a:tailEnd/>
          </a:ln>
        </p:spPr>
        <p:txBody>
          <a:bodyPr wrap="none">
            <a:spAutoFit/>
          </a:bodyPr>
          <a:lstStyle/>
          <a:p>
            <a:endParaRPr lang="en-US" altLang="en-US" sz="2800">
              <a:solidFill>
                <a:schemeClr val="tx2"/>
              </a:solidFill>
            </a:endParaRPr>
          </a:p>
        </p:txBody>
      </p:sp>
      <p:sp>
        <p:nvSpPr>
          <p:cNvPr id="32772" name="Rectangle 2"/>
          <p:cNvSpPr>
            <a:spLocks noChangeArrowheads="1"/>
          </p:cNvSpPr>
          <p:nvPr/>
        </p:nvSpPr>
        <p:spPr bwMode="auto">
          <a:xfrm>
            <a:off x="560388" y="27305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dirty="0"/>
              <a:t>Chemical Moduli in Holcim Clinker </a:t>
            </a:r>
            <a:r>
              <a:rPr lang="en-US" altLang="en-US" sz="2000" b="1" dirty="0"/>
              <a:t>(ATR </a:t>
            </a:r>
            <a:r>
              <a:rPr lang="en-US" altLang="en-US" sz="2000" b="1" dirty="0" smtClean="0"/>
              <a:t>2014)</a:t>
            </a:r>
            <a:endParaRPr lang="en-US" altLang="en-US" sz="2000" b="1" dirty="0"/>
          </a:p>
        </p:txBody>
      </p:sp>
      <p:pic>
        <p:nvPicPr>
          <p:cNvPr id="97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343360"/>
            <a:ext cx="9198619" cy="4821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F4F29AE-971D-4C72-96B6-FA02153EE8EE}" type="slidenum">
              <a:rPr lang="en-US" sz="800"/>
              <a:pPr algn="r"/>
              <a:t>18</a:t>
            </a:fld>
            <a:endParaRPr lang="en-US" sz="800"/>
          </a:p>
        </p:txBody>
      </p:sp>
      <p:sp>
        <p:nvSpPr>
          <p:cNvPr id="31747"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dirty="0"/>
              <a:t>Chemical Moduli in Holcim Clinker </a:t>
            </a:r>
            <a:r>
              <a:rPr lang="en-US" altLang="en-US" sz="2000" b="1" dirty="0"/>
              <a:t>(ATR </a:t>
            </a:r>
            <a:r>
              <a:rPr lang="en-US" altLang="en-US" sz="2000" b="1" dirty="0" smtClean="0"/>
              <a:t>2014)</a:t>
            </a:r>
            <a:endParaRPr lang="en-US" altLang="en-US" sz="2000" b="1" dirty="0"/>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69" y="1340768"/>
            <a:ext cx="8622896" cy="4594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33AE939-E383-4D41-89B6-144100620787}" type="slidenum">
              <a:rPr lang="en-US" sz="800"/>
              <a:pPr algn="r"/>
              <a:t>19</a:t>
            </a:fld>
            <a:endParaRPr lang="en-US" sz="800"/>
          </a:p>
        </p:txBody>
      </p:sp>
      <p:sp>
        <p:nvSpPr>
          <p:cNvPr id="33794" name="Rectangle 3"/>
          <p:cNvSpPr>
            <a:spLocks noChangeArrowheads="1"/>
          </p:cNvSpPr>
          <p:nvPr/>
        </p:nvSpPr>
        <p:spPr bwMode="auto">
          <a:xfrm>
            <a:off x="560388" y="1484784"/>
            <a:ext cx="8785225" cy="4966816"/>
          </a:xfrm>
          <a:prstGeom prst="rect">
            <a:avLst/>
          </a:prstGeom>
          <a:noFill/>
          <a:ln w="9525">
            <a:noFill/>
            <a:miter lim="800000"/>
            <a:headEnd/>
            <a:tailEnd/>
          </a:ln>
        </p:spPr>
        <p:txBody>
          <a:bodyPr lIns="0" tIns="0" rIns="0" bIns="0"/>
          <a:lstStyle/>
          <a:p>
            <a:pPr marL="269875" indent="-269875">
              <a:lnSpc>
                <a:spcPct val="90000"/>
              </a:lnSpc>
              <a:spcBef>
                <a:spcPts val="1200"/>
              </a:spcBef>
              <a:buClr>
                <a:schemeClr val="accent1"/>
              </a:buClr>
              <a:buFont typeface="Arial" charset="0"/>
              <a:buChar char="•"/>
            </a:pPr>
            <a:r>
              <a:rPr lang="en-US" altLang="en-US" sz="2000" dirty="0"/>
              <a:t>Industrial clinkers concentrate in the following range of chemical moduli (Like-For-Like)</a:t>
            </a:r>
          </a:p>
          <a:p>
            <a:pPr marL="269875" indent="-269875">
              <a:lnSpc>
                <a:spcPct val="90000"/>
              </a:lnSpc>
              <a:spcBef>
                <a:spcPts val="1200"/>
              </a:spcBef>
              <a:buClr>
                <a:schemeClr val="accent1"/>
              </a:buClr>
              <a:buFont typeface="Arial" charset="0"/>
              <a:buChar char="•"/>
            </a:pPr>
            <a:endParaRPr lang="en-US" altLang="en-US" sz="2000" dirty="0"/>
          </a:p>
          <a:p>
            <a:pPr marL="269875" indent="-269875">
              <a:lnSpc>
                <a:spcPct val="90000"/>
              </a:lnSpc>
              <a:spcBef>
                <a:spcPts val="1200"/>
              </a:spcBef>
              <a:buClr>
                <a:schemeClr val="accent1"/>
              </a:buClr>
              <a:buFont typeface="Arial" charset="0"/>
              <a:buChar char="•"/>
            </a:pPr>
            <a:endParaRPr lang="en-US" altLang="en-US" sz="2000" dirty="0"/>
          </a:p>
          <a:p>
            <a:pPr marL="269875" indent="-269875">
              <a:lnSpc>
                <a:spcPct val="90000"/>
              </a:lnSpc>
              <a:spcBef>
                <a:spcPts val="1200"/>
              </a:spcBef>
              <a:buClr>
                <a:schemeClr val="accent1"/>
              </a:buClr>
              <a:buFont typeface="Arial" charset="0"/>
              <a:buChar char="•"/>
            </a:pPr>
            <a:endParaRPr lang="en-US" altLang="en-US" sz="2000" dirty="0"/>
          </a:p>
          <a:p>
            <a:pPr marL="269875" indent="-269875">
              <a:lnSpc>
                <a:spcPct val="90000"/>
              </a:lnSpc>
              <a:spcBef>
                <a:spcPts val="1200"/>
              </a:spcBef>
              <a:buClr>
                <a:schemeClr val="accent1"/>
              </a:buClr>
              <a:buFont typeface="Arial" charset="0"/>
              <a:buChar char="•"/>
            </a:pPr>
            <a:endParaRPr lang="en-US" altLang="en-US" sz="2000" dirty="0"/>
          </a:p>
          <a:p>
            <a:pPr marL="269875" indent="-269875">
              <a:lnSpc>
                <a:spcPct val="90000"/>
              </a:lnSpc>
              <a:spcBef>
                <a:spcPts val="1200"/>
              </a:spcBef>
              <a:buClr>
                <a:schemeClr val="accent1"/>
              </a:buClr>
              <a:buFont typeface="Arial" charset="0"/>
              <a:buChar char="•"/>
            </a:pPr>
            <a:endParaRPr lang="en-US" altLang="en-US" sz="2000" dirty="0"/>
          </a:p>
          <a:p>
            <a:pPr>
              <a:lnSpc>
                <a:spcPct val="90000"/>
              </a:lnSpc>
              <a:spcBef>
                <a:spcPts val="1200"/>
              </a:spcBef>
              <a:buClr>
                <a:schemeClr val="accent1"/>
              </a:buClr>
            </a:pPr>
            <a:endParaRPr lang="en-US" altLang="en-US" sz="2000" dirty="0"/>
          </a:p>
          <a:p>
            <a:pPr marL="269875" indent="-269875">
              <a:lnSpc>
                <a:spcPct val="90000"/>
              </a:lnSpc>
              <a:spcBef>
                <a:spcPts val="1200"/>
              </a:spcBef>
              <a:buClr>
                <a:schemeClr val="accent1"/>
              </a:buClr>
              <a:buFont typeface="Arial" charset="0"/>
              <a:buChar char="•"/>
            </a:pPr>
            <a:r>
              <a:rPr lang="en-US" altLang="en-US" sz="2000" dirty="0"/>
              <a:t>A normal burning behavior and clinker quality can be expected from clinkers within this range.</a:t>
            </a:r>
          </a:p>
          <a:p>
            <a:pPr marL="269875" indent="-269875">
              <a:lnSpc>
                <a:spcPct val="90000"/>
              </a:lnSpc>
              <a:spcBef>
                <a:spcPts val="1200"/>
              </a:spcBef>
              <a:buClr>
                <a:schemeClr val="accent1"/>
              </a:buClr>
              <a:buFont typeface="Arial" charset="0"/>
              <a:buChar char="•"/>
            </a:pPr>
            <a:endParaRPr lang="en-US" altLang="en-US" sz="2000" dirty="0"/>
          </a:p>
          <a:p>
            <a:pPr marL="269875" indent="-269875">
              <a:lnSpc>
                <a:spcPct val="90000"/>
              </a:lnSpc>
              <a:spcBef>
                <a:spcPts val="1200"/>
              </a:spcBef>
              <a:buClr>
                <a:schemeClr val="accent1"/>
              </a:buClr>
              <a:buFont typeface="Arial" charset="0"/>
              <a:buChar char="•"/>
            </a:pPr>
            <a:endParaRPr lang="en-US" altLang="en-US" sz="2000" dirty="0"/>
          </a:p>
        </p:txBody>
      </p:sp>
      <p:sp>
        <p:nvSpPr>
          <p:cNvPr id="33795"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Clinker Chemical Moduli</a:t>
            </a:r>
          </a:p>
        </p:txBody>
      </p:sp>
      <p:graphicFrame>
        <p:nvGraphicFramePr>
          <p:cNvPr id="337973" name="Group 53"/>
          <p:cNvGraphicFramePr>
            <a:graphicFrameLocks noGrp="1"/>
          </p:cNvGraphicFramePr>
          <p:nvPr>
            <p:extLst>
              <p:ext uri="{D42A27DB-BD31-4B8C-83A1-F6EECF244321}">
                <p14:modId xmlns:p14="http://schemas.microsoft.com/office/powerpoint/2010/main" val="3235334391"/>
              </p:ext>
            </p:extLst>
          </p:nvPr>
        </p:nvGraphicFramePr>
        <p:xfrm>
          <a:off x="920750" y="2274888"/>
          <a:ext cx="7823200" cy="2101850"/>
        </p:xfrm>
        <a:graphic>
          <a:graphicData uri="http://schemas.openxmlformats.org/drawingml/2006/table">
            <a:tbl>
              <a:tblPr/>
              <a:tblGrid>
                <a:gridCol w="1564640"/>
                <a:gridCol w="1564640"/>
                <a:gridCol w="1564640"/>
                <a:gridCol w="1564640"/>
                <a:gridCol w="1564640"/>
              </a:tblGrid>
              <a:tr h="701675">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de-CH" sz="1800" b="0" i="0" u="none" strike="noStrike" cap="none" normalizeH="0" baseline="0" dirty="0" err="1" smtClean="0">
                          <a:ln>
                            <a:noFill/>
                          </a:ln>
                          <a:solidFill>
                            <a:schemeClr val="tx1"/>
                          </a:solidFill>
                          <a:effectLst/>
                          <a:latin typeface="Arial" charset="0"/>
                        </a:rPr>
                        <a:t>Moduli</a:t>
                      </a:r>
                      <a:endParaRPr kumimoji="0" lang="de-CH" sz="1800" b="0" i="0" u="none" strike="noStrike" cap="none" normalizeH="0" baseline="0" dirty="0" smtClean="0">
                        <a:ln>
                          <a:noFill/>
                        </a:ln>
                        <a:solidFill>
                          <a:schemeClr val="tx1"/>
                        </a:solidFill>
                        <a:effectLst/>
                        <a:latin typeface="Arial" charset="0"/>
                      </a:endParaRPr>
                    </a:p>
                  </a:txBody>
                  <a:tcPr anchor="ctr" horzOverflow="overflow">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de-CH" sz="1800" b="0" i="0" u="none" strike="noStrike" cap="none" normalizeH="0" baseline="0" dirty="0" err="1" smtClean="0">
                          <a:ln>
                            <a:noFill/>
                          </a:ln>
                          <a:solidFill>
                            <a:schemeClr val="tx1"/>
                          </a:solidFill>
                          <a:effectLst/>
                          <a:latin typeface="Arial" charset="0"/>
                        </a:rPr>
                        <a:t>Typical</a:t>
                      </a:r>
                      <a:r>
                        <a:rPr kumimoji="0" lang="de-CH" sz="1800" b="0" i="0" u="none" strike="noStrike" cap="none" normalizeH="0" baseline="0" dirty="0" smtClean="0">
                          <a:ln>
                            <a:noFill/>
                          </a:ln>
                          <a:solidFill>
                            <a:schemeClr val="tx1"/>
                          </a:solidFill>
                          <a:effectLst/>
                          <a:latin typeface="Arial" charset="0"/>
                        </a:rPr>
                        <a:t> </a:t>
                      </a:r>
                      <a:r>
                        <a:rPr kumimoji="0" lang="de-CH" sz="1800" b="0" i="0" u="none" strike="noStrike" cap="none" normalizeH="0" baseline="0" dirty="0" err="1" smtClean="0">
                          <a:ln>
                            <a:noFill/>
                          </a:ln>
                          <a:solidFill>
                            <a:schemeClr val="tx1"/>
                          </a:solidFill>
                          <a:effectLst/>
                          <a:latin typeface="Arial" charset="0"/>
                        </a:rPr>
                        <a:t>range</a:t>
                      </a:r>
                      <a:endParaRPr kumimoji="0" lang="de-CH" sz="1800" b="0" i="0" u="none" strike="noStrike" cap="none" normalizeH="0" baseline="0" dirty="0" smtClean="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avg ATR 2002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avg ATR 2010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avg ATR 2012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5775">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LS</a:t>
                      </a:r>
                    </a:p>
                  </a:txBody>
                  <a:tcPr anchor="ctr" horzOverflow="overflow">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94 – 98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96.0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95.4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96.0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SR</a:t>
                      </a:r>
                    </a:p>
                  </a:txBody>
                  <a:tcPr anchor="ctr" horzOverflow="overflow">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2.35 – 2.75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2.58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2.50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2.53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AR</a:t>
                      </a:r>
                    </a:p>
                  </a:txBody>
                  <a:tcPr anchor="ctr" horzOverflow="overflow">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1.4 – 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1.58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smtClean="0">
                          <a:ln>
                            <a:noFill/>
                          </a:ln>
                          <a:solidFill>
                            <a:schemeClr val="tx1"/>
                          </a:solidFill>
                          <a:effectLst/>
                          <a:latin typeface="Arial" charset="0"/>
                        </a:rPr>
                        <a:t>1.50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800" b="0" i="0" u="none" strike="noStrike" cap="none" normalizeH="0" baseline="0" dirty="0" smtClean="0">
                          <a:ln>
                            <a:noFill/>
                          </a:ln>
                          <a:solidFill>
                            <a:schemeClr val="tx1"/>
                          </a:solidFill>
                          <a:effectLst/>
                          <a:latin typeface="Arial" charset="0"/>
                        </a:rPr>
                        <a:t>1.50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33827" name="Line 54"/>
          <p:cNvSpPr>
            <a:spLocks noChangeShapeType="1"/>
          </p:cNvSpPr>
          <p:nvPr/>
        </p:nvSpPr>
        <p:spPr bwMode="auto">
          <a:xfrm>
            <a:off x="6753225" y="3211513"/>
            <a:ext cx="863600" cy="0"/>
          </a:xfrm>
          <a:prstGeom prst="line">
            <a:avLst/>
          </a:prstGeom>
          <a:noFill/>
          <a:ln w="38100">
            <a:solidFill>
              <a:schemeClr val="accent1"/>
            </a:solidFill>
            <a:round/>
            <a:headEnd/>
            <a:tailEnd type="triangle" w="med" len="med"/>
          </a:ln>
        </p:spPr>
        <p:txBody>
          <a:bodyPr/>
          <a:lstStyle/>
          <a:p>
            <a:endParaRPr lang="de-DE"/>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5B6159BC-2D95-4091-BE85-B5177C603309}" type="slidenum">
              <a:rPr lang="en-US" sz="800">
                <a:latin typeface="+mn-lt"/>
              </a:rPr>
              <a:pPr algn="r">
                <a:defRPr/>
              </a:pPr>
              <a:t>2</a:t>
            </a:fld>
            <a:endParaRPr lang="en-US" sz="800">
              <a:latin typeface="+mn-lt"/>
            </a:endParaRPr>
          </a:p>
        </p:txBody>
      </p:sp>
      <p:sp>
        <p:nvSpPr>
          <p:cNvPr id="17410" name="Rectangle 3"/>
          <p:cNvSpPr>
            <a:spLocks noChangeArrowheads="1"/>
          </p:cNvSpPr>
          <p:nvPr/>
        </p:nvSpPr>
        <p:spPr bwMode="auto">
          <a:xfrm>
            <a:off x="560388" y="1341439"/>
            <a:ext cx="8785225" cy="4463826"/>
          </a:xfrm>
          <a:prstGeom prst="rect">
            <a:avLst/>
          </a:prstGeom>
          <a:noFill/>
          <a:ln w="9525">
            <a:noFill/>
            <a:miter lim="800000"/>
            <a:headEnd/>
            <a:tailEnd/>
          </a:ln>
        </p:spPr>
        <p:txBody>
          <a:bodyPr lIns="0" tIns="0" rIns="0" bIns="0"/>
          <a:lstStyle/>
          <a:p>
            <a:pPr marL="269875" indent="-269875">
              <a:lnSpc>
                <a:spcPct val="120000"/>
              </a:lnSpc>
              <a:spcBef>
                <a:spcPts val="1200"/>
              </a:spcBef>
              <a:spcAft>
                <a:spcPct val="20000"/>
              </a:spcAft>
              <a:buClr>
                <a:schemeClr val="accent1"/>
              </a:buClr>
              <a:buFont typeface="Arial" charset="0"/>
              <a:buChar char="•"/>
            </a:pPr>
            <a:r>
              <a:rPr lang="en-US" altLang="en-US" sz="2000" dirty="0"/>
              <a:t>Provide understanding for the relationship between raw </a:t>
            </a:r>
            <a:r>
              <a:rPr lang="en-US" altLang="en-US" sz="2000" dirty="0" smtClean="0"/>
              <a:t>meal, fuel and clinker </a:t>
            </a:r>
            <a:r>
              <a:rPr lang="en-US" altLang="en-US" sz="2000" dirty="0"/>
              <a:t>characteristics and burning behavior</a:t>
            </a:r>
          </a:p>
          <a:p>
            <a:pPr marL="269875" indent="-269875">
              <a:lnSpc>
                <a:spcPct val="120000"/>
              </a:lnSpc>
              <a:spcBef>
                <a:spcPts val="1200"/>
              </a:spcBef>
              <a:spcAft>
                <a:spcPct val="20000"/>
              </a:spcAft>
              <a:buClr>
                <a:schemeClr val="accent1"/>
              </a:buClr>
              <a:buFont typeface="Arial" charset="0"/>
              <a:buChar char="•"/>
            </a:pPr>
            <a:r>
              <a:rPr lang="en-US" altLang="en-US" sz="2000" dirty="0"/>
              <a:t>Provide guidelines for appropriate ranges of chemical moduli and minor elements</a:t>
            </a:r>
          </a:p>
          <a:p>
            <a:pPr marL="269875" indent="-269875">
              <a:lnSpc>
                <a:spcPct val="120000"/>
              </a:lnSpc>
              <a:spcBef>
                <a:spcPts val="1200"/>
              </a:spcBef>
              <a:spcAft>
                <a:spcPct val="20000"/>
              </a:spcAft>
              <a:buClr>
                <a:schemeClr val="accent1"/>
              </a:buClr>
              <a:buFont typeface="Arial" charset="0"/>
              <a:buChar char="•"/>
            </a:pPr>
            <a:r>
              <a:rPr lang="en-US" altLang="en-US" sz="2000" dirty="0"/>
              <a:t>Present tools for assessment and optimization of burning behavior and clinker </a:t>
            </a:r>
            <a:r>
              <a:rPr lang="en-US" altLang="en-US" sz="2000" dirty="0" smtClean="0"/>
              <a:t>properties respectively reactivity</a:t>
            </a:r>
            <a:endParaRPr lang="en-US" altLang="en-US" sz="2000" dirty="0"/>
          </a:p>
          <a:p>
            <a:pPr marL="269875" indent="-269875">
              <a:lnSpc>
                <a:spcPct val="120000"/>
              </a:lnSpc>
              <a:spcBef>
                <a:spcPts val="1200"/>
              </a:spcBef>
              <a:spcAft>
                <a:spcPct val="20000"/>
              </a:spcAft>
              <a:buClr>
                <a:schemeClr val="accent1"/>
              </a:buClr>
              <a:buFont typeface="Arial" charset="0"/>
              <a:buChar char="•"/>
            </a:pPr>
            <a:endParaRPr lang="en-US" altLang="en-US" sz="2000" dirty="0"/>
          </a:p>
          <a:p>
            <a:pPr marL="269875" indent="-269875">
              <a:lnSpc>
                <a:spcPct val="120000"/>
              </a:lnSpc>
              <a:spcBef>
                <a:spcPts val="1200"/>
              </a:spcBef>
              <a:spcAft>
                <a:spcPct val="20000"/>
              </a:spcAft>
              <a:buClr>
                <a:schemeClr val="accent1"/>
              </a:buClr>
              <a:buFont typeface="Arial" charset="0"/>
              <a:buChar char="•"/>
            </a:pPr>
            <a:endParaRPr lang="en-US" altLang="en-US" sz="2000" dirty="0"/>
          </a:p>
        </p:txBody>
      </p:sp>
      <p:sp>
        <p:nvSpPr>
          <p:cNvPr id="17411"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Objectives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E463985-27FC-4354-9835-3D919B909F47}" type="slidenum">
              <a:rPr lang="en-US" smtClean="0"/>
              <a:pPr>
                <a:defRPr/>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05EC303-0097-45C4-93BC-E279680A0659}" type="slidenum">
              <a:rPr lang="en-US" sz="800"/>
              <a:pPr algn="r"/>
              <a:t>20</a:t>
            </a:fld>
            <a:endParaRPr lang="en-US" sz="800"/>
          </a:p>
        </p:txBody>
      </p:sp>
      <p:sp>
        <p:nvSpPr>
          <p:cNvPr id="34818" name="Rectangle 3"/>
          <p:cNvSpPr>
            <a:spLocks noChangeArrowheads="1"/>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Deviations from the ‘normal’ ranges can be due to:</a:t>
            </a:r>
          </a:p>
          <a:p>
            <a:pPr marL="534988" lvl="1" indent="-265113">
              <a:spcBef>
                <a:spcPts val="1200"/>
              </a:spcBef>
              <a:buClr>
                <a:schemeClr val="accent1"/>
              </a:buClr>
              <a:buFont typeface="Arial" charset="0"/>
              <a:buChar char="•"/>
            </a:pPr>
            <a:r>
              <a:rPr lang="en-US" altLang="en-US" dirty="0"/>
              <a:t>Need for high clinker strength potential to maximize clinker substitution or to meet market needs:</a:t>
            </a:r>
          </a:p>
          <a:p>
            <a:pPr marL="820738" lvl="2" indent="-284163">
              <a:spcBef>
                <a:spcPts val="900"/>
              </a:spcBef>
              <a:buClr>
                <a:schemeClr val="accent1"/>
              </a:buClr>
              <a:buFont typeface="Arial" charset="0"/>
              <a:buChar char="•"/>
            </a:pPr>
            <a:r>
              <a:rPr lang="en-US" altLang="en-US" sz="1600" dirty="0"/>
              <a:t>LS &gt;  98,   SR &gt; 2.75,   AR &gt; 1.8		(+/- mineralization)</a:t>
            </a:r>
          </a:p>
          <a:p>
            <a:pPr marL="534988" lvl="1" indent="-265113">
              <a:spcBef>
                <a:spcPct val="50000"/>
              </a:spcBef>
              <a:buClr>
                <a:schemeClr val="accent1"/>
              </a:buClr>
              <a:buFont typeface="Arial" charset="0"/>
              <a:buChar char="•"/>
            </a:pPr>
            <a:r>
              <a:rPr lang="en-US" altLang="en-US" dirty="0"/>
              <a:t>Plant specific optimization of burning behavior</a:t>
            </a:r>
          </a:p>
          <a:p>
            <a:pPr marL="534988" lvl="1" indent="-265113">
              <a:spcBef>
                <a:spcPct val="50000"/>
              </a:spcBef>
              <a:buClr>
                <a:schemeClr val="accent1"/>
              </a:buClr>
              <a:buFont typeface="Arial" charset="0"/>
              <a:buChar char="•"/>
            </a:pPr>
            <a:r>
              <a:rPr lang="en-US" altLang="en-US" dirty="0"/>
              <a:t>Specific composition of main raw mix components </a:t>
            </a:r>
          </a:p>
          <a:p>
            <a:pPr marL="820738" lvl="2" indent="-284163">
              <a:spcBef>
                <a:spcPts val="900"/>
              </a:spcBef>
              <a:buClr>
                <a:schemeClr val="accent1"/>
              </a:buClr>
              <a:buFont typeface="Arial" charset="0"/>
              <a:buChar char="•"/>
            </a:pPr>
            <a:r>
              <a:rPr lang="en-US" altLang="en-US" sz="1600" dirty="0"/>
              <a:t>Lack of correctives, minimization of components</a:t>
            </a:r>
          </a:p>
          <a:p>
            <a:pPr marL="820738" lvl="2" indent="-284163">
              <a:spcBef>
                <a:spcPts val="900"/>
              </a:spcBef>
              <a:buClr>
                <a:schemeClr val="accent1"/>
              </a:buClr>
              <a:buFont typeface="Arial" charset="0"/>
              <a:buChar char="•"/>
            </a:pPr>
            <a:r>
              <a:rPr lang="en-US" altLang="en-US" sz="1600" dirty="0"/>
              <a:t>Shortage of sufficiently high grade limestone</a:t>
            </a:r>
          </a:p>
          <a:p>
            <a:pPr marL="820738" lvl="2" indent="-284163">
              <a:spcBef>
                <a:spcPts val="900"/>
              </a:spcBef>
              <a:buClr>
                <a:schemeClr val="accent1"/>
              </a:buClr>
              <a:buFont typeface="Arial" charset="0"/>
              <a:buChar char="•"/>
            </a:pPr>
            <a:r>
              <a:rPr lang="en-US" altLang="en-US" sz="1600" dirty="0"/>
              <a:t>In case of unsatisfactory burning behavior or quality: search for correctives, incl. AR</a:t>
            </a:r>
          </a:p>
          <a:p>
            <a:pPr marL="534988" lvl="1" indent="-265113">
              <a:spcBef>
                <a:spcPts val="1200"/>
              </a:spcBef>
              <a:buClr>
                <a:schemeClr val="accent1"/>
              </a:buClr>
              <a:buFont typeface="Arial" charset="0"/>
              <a:buChar char="•"/>
            </a:pPr>
            <a:endParaRPr lang="en-US" altLang="en-US" dirty="0"/>
          </a:p>
          <a:p>
            <a:pPr marL="534988" lvl="1" indent="-265113">
              <a:spcBef>
                <a:spcPts val="1200"/>
              </a:spcBef>
              <a:buClr>
                <a:schemeClr val="accent1"/>
              </a:buClr>
              <a:buFont typeface="Arial" charset="0"/>
              <a:buChar char="•"/>
            </a:pPr>
            <a:r>
              <a:rPr lang="en-US" altLang="en-US" dirty="0"/>
              <a:t>Limit of C</a:t>
            </a:r>
            <a:r>
              <a:rPr lang="en-US" altLang="en-US" baseline="-25000" dirty="0"/>
              <a:t>3</a:t>
            </a:r>
            <a:r>
              <a:rPr lang="en-US" altLang="en-US" dirty="0"/>
              <a:t>A content (Sulfate-resistant cement): AR  &lt; 1.4</a:t>
            </a:r>
          </a:p>
        </p:txBody>
      </p:sp>
      <p:sp>
        <p:nvSpPr>
          <p:cNvPr id="34819" name="Rectangle 2"/>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Clinker Chemical Moduli (cont)</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D19E941-7571-4D85-A6A9-070B86EADA27}" type="slidenum">
              <a:rPr lang="en-US" sz="800"/>
              <a:pPr algn="r"/>
              <a:t>21</a:t>
            </a:fld>
            <a:endParaRPr lang="en-US" sz="800"/>
          </a:p>
        </p:txBody>
      </p:sp>
      <p:sp>
        <p:nvSpPr>
          <p:cNvPr id="35842" name="Rectangle 3"/>
          <p:cNvSpPr>
            <a:spLocks noChangeArrowheads="1"/>
          </p:cNvSpPr>
          <p:nvPr/>
        </p:nvSpPr>
        <p:spPr bwMode="auto">
          <a:xfrm>
            <a:off x="560388" y="1338263"/>
            <a:ext cx="8785225" cy="5113337"/>
          </a:xfrm>
          <a:prstGeom prst="rect">
            <a:avLst/>
          </a:prstGeom>
          <a:noFill/>
          <a:ln w="9525">
            <a:noFill/>
            <a:miter lim="800000"/>
            <a:headEnd/>
            <a:tailEnd/>
          </a:ln>
        </p:spPr>
        <p:txBody>
          <a:bodyPr lIns="0" tIns="0" rIns="0" bIns="0"/>
          <a:lstStyle/>
          <a:p>
            <a:pPr marL="342900" indent="-342900">
              <a:spcBef>
                <a:spcPts val="1200"/>
              </a:spcBef>
              <a:buClr>
                <a:schemeClr val="accent1"/>
              </a:buClr>
              <a:buFont typeface="Arial" panose="020B0604020202020204" pitchFamily="34" charset="0"/>
              <a:buChar char="•"/>
            </a:pPr>
            <a:r>
              <a:rPr lang="en-US" altLang="en-US" sz="2000" dirty="0"/>
              <a:t>Typical ranges for mineralized clinker: </a:t>
            </a:r>
          </a:p>
          <a:p>
            <a:pPr marL="727075" lvl="1" indent="-269875">
              <a:spcBef>
                <a:spcPts val="1200"/>
              </a:spcBef>
              <a:spcAft>
                <a:spcPct val="5000"/>
              </a:spcAft>
              <a:buClr>
                <a:schemeClr val="accent1"/>
              </a:buClr>
              <a:buFont typeface="Arial" charset="0"/>
              <a:buChar char="•"/>
            </a:pPr>
            <a:r>
              <a:rPr lang="en-US" altLang="en-US" sz="2000" dirty="0"/>
              <a:t>LSF: 101 –103</a:t>
            </a:r>
          </a:p>
          <a:p>
            <a:pPr marL="727075" lvl="1" indent="-269875">
              <a:spcBef>
                <a:spcPts val="1200"/>
              </a:spcBef>
              <a:spcAft>
                <a:spcPct val="5000"/>
              </a:spcAft>
              <a:buClr>
                <a:schemeClr val="accent1"/>
              </a:buClr>
              <a:buFont typeface="Arial" charset="0"/>
              <a:buChar char="•"/>
            </a:pPr>
            <a:r>
              <a:rPr lang="en-US" altLang="en-US" sz="2000" dirty="0"/>
              <a:t>SR: 2.6 – 3.0</a:t>
            </a:r>
          </a:p>
          <a:p>
            <a:pPr marL="727075" lvl="1" indent="-269875">
              <a:spcBef>
                <a:spcPts val="1200"/>
              </a:spcBef>
              <a:spcAft>
                <a:spcPct val="5000"/>
              </a:spcAft>
              <a:buClr>
                <a:schemeClr val="accent1"/>
              </a:buClr>
              <a:buFont typeface="Arial" charset="0"/>
              <a:buChar char="•"/>
            </a:pPr>
            <a:r>
              <a:rPr lang="en-US" altLang="en-US" sz="2000" dirty="0"/>
              <a:t>AR: 1.6 – 2.0</a:t>
            </a:r>
          </a:p>
          <a:p>
            <a:pPr marL="727075" lvl="1" indent="-269875">
              <a:spcBef>
                <a:spcPts val="1200"/>
              </a:spcBef>
              <a:spcAft>
                <a:spcPct val="5000"/>
              </a:spcAft>
              <a:buClr>
                <a:schemeClr val="accent1"/>
              </a:buClr>
              <a:buFont typeface="Arial" charset="0"/>
              <a:buChar char="•"/>
            </a:pPr>
            <a:r>
              <a:rPr lang="en-US" altLang="en-US" sz="2000" dirty="0"/>
              <a:t>C</a:t>
            </a:r>
            <a:r>
              <a:rPr lang="en-US" altLang="en-US" sz="2000" baseline="-25000" dirty="0"/>
              <a:t>3</a:t>
            </a:r>
            <a:r>
              <a:rPr lang="en-US" altLang="en-US" sz="2000" dirty="0"/>
              <a:t>S: &gt; 70% (Bogue); &gt; 75% (Microscopy)</a:t>
            </a:r>
          </a:p>
          <a:p>
            <a:pPr marL="727075" lvl="1" indent="-269875">
              <a:spcBef>
                <a:spcPts val="1200"/>
              </a:spcBef>
              <a:spcAft>
                <a:spcPct val="5000"/>
              </a:spcAft>
              <a:buClr>
                <a:schemeClr val="accent1"/>
              </a:buClr>
              <a:buFont typeface="Arial" charset="0"/>
              <a:buChar char="•"/>
            </a:pPr>
            <a:r>
              <a:rPr lang="en-US" altLang="en-US" sz="2000" dirty="0"/>
              <a:t>Liquid phase: 23 – 25%</a:t>
            </a:r>
          </a:p>
          <a:p>
            <a:pPr marL="727075" lvl="1" indent="-269875">
              <a:spcBef>
                <a:spcPts val="1200"/>
              </a:spcBef>
              <a:spcAft>
                <a:spcPct val="5000"/>
              </a:spcAft>
              <a:buClr>
                <a:schemeClr val="accent1"/>
              </a:buClr>
              <a:buFont typeface="Arial" charset="0"/>
              <a:buChar char="•"/>
            </a:pPr>
            <a:r>
              <a:rPr lang="en-US" altLang="en-US" sz="2000" dirty="0"/>
              <a:t>F: 0.23 ± 0.02%</a:t>
            </a:r>
          </a:p>
          <a:p>
            <a:pPr marL="727075" lvl="1" indent="-269875">
              <a:spcBef>
                <a:spcPts val="1200"/>
              </a:spcBef>
              <a:spcAft>
                <a:spcPct val="5000"/>
              </a:spcAft>
              <a:buClr>
                <a:schemeClr val="accent1"/>
              </a:buClr>
              <a:buFont typeface="Arial" charset="0"/>
              <a:buChar char="•"/>
            </a:pPr>
            <a:r>
              <a:rPr lang="en-US" altLang="en-US" sz="2000" dirty="0"/>
              <a:t>Free lime: &lt; 2%</a:t>
            </a:r>
          </a:p>
          <a:p>
            <a:pPr marL="342900" indent="-342900">
              <a:spcBef>
                <a:spcPct val="70000"/>
              </a:spcBef>
              <a:buClr>
                <a:schemeClr val="accent1"/>
              </a:buClr>
              <a:buFont typeface="Arial" panose="020B0604020202020204" pitchFamily="34" charset="0"/>
              <a:buChar char="•"/>
            </a:pPr>
            <a:r>
              <a:rPr lang="en-US" altLang="en-US" sz="2000" dirty="0"/>
              <a:t>Kiln feed </a:t>
            </a:r>
            <a:r>
              <a:rPr lang="en-US" altLang="en-US" sz="2000" dirty="0" err="1"/>
              <a:t>burnability</a:t>
            </a:r>
            <a:r>
              <a:rPr lang="en-US" altLang="en-US" sz="2000" dirty="0"/>
              <a:t> (according to </a:t>
            </a:r>
            <a:r>
              <a:rPr lang="en-US" altLang="en-US" sz="2000" dirty="0" smtClean="0"/>
              <a:t>Holcim </a:t>
            </a:r>
            <a:r>
              <a:rPr lang="en-US" altLang="en-US" sz="2000" dirty="0"/>
              <a:t>test):</a:t>
            </a:r>
          </a:p>
          <a:p>
            <a:pPr marL="727075" lvl="1" indent="-269875">
              <a:spcBef>
                <a:spcPts val="1200"/>
              </a:spcBef>
              <a:buClr>
                <a:schemeClr val="accent1"/>
              </a:buClr>
              <a:buFont typeface="Arial" charset="0"/>
              <a:buChar char="•"/>
            </a:pPr>
            <a:r>
              <a:rPr lang="en-US" altLang="en-US" sz="2000" dirty="0"/>
              <a:t>Moderate to good</a:t>
            </a:r>
          </a:p>
          <a:p>
            <a:pPr marL="269875" indent="-269875">
              <a:spcBef>
                <a:spcPts val="1200"/>
              </a:spcBef>
              <a:buClr>
                <a:schemeClr val="accent1"/>
              </a:buClr>
              <a:buFont typeface="Wingdings" pitchFamily="2" charset="2"/>
              <a:buNone/>
            </a:pPr>
            <a:endParaRPr lang="en-US" altLang="en-US" sz="2000" dirty="0"/>
          </a:p>
        </p:txBody>
      </p:sp>
      <p:sp>
        <p:nvSpPr>
          <p:cNvPr id="35843"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Design of mineralized clinker (Holcim Method)</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5BC6C69-1037-47B0-9D93-DC9DA571C486}" type="slidenum">
              <a:rPr lang="en-US" sz="800"/>
              <a:pPr algn="r"/>
              <a:t>22</a:t>
            </a:fld>
            <a:endParaRPr lang="en-US" sz="800"/>
          </a:p>
        </p:txBody>
      </p:sp>
      <p:sp>
        <p:nvSpPr>
          <p:cNvPr id="36866" name="Rectangle 3"/>
          <p:cNvSpPr>
            <a:spLocks noChangeArrowheads="1"/>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a:t>The addition of F improves clinker burnability. This effect can be exploited by increasing the LS of kiln feed to achieve very high alite contents in clinker.</a:t>
            </a:r>
          </a:p>
          <a:p>
            <a:pPr marL="269875" indent="-269875">
              <a:spcBef>
                <a:spcPts val="1200"/>
              </a:spcBef>
              <a:buClr>
                <a:schemeClr val="accent1"/>
              </a:buClr>
              <a:buFont typeface="Arial" charset="0"/>
              <a:buChar char="•"/>
            </a:pPr>
            <a:r>
              <a:rPr lang="en-US" sz="2000"/>
              <a:t>F is typically sourced from natural fluorspar. Alternative sources can be spent cell liners (SPL).</a:t>
            </a:r>
          </a:p>
          <a:p>
            <a:pPr marL="269875" indent="-269875">
              <a:spcBef>
                <a:spcPts val="1200"/>
              </a:spcBef>
              <a:buClr>
                <a:schemeClr val="accent1"/>
              </a:buClr>
              <a:buFont typeface="Arial" charset="0"/>
              <a:buChar char="•"/>
            </a:pPr>
            <a:r>
              <a:rPr lang="en-US" sz="2000"/>
              <a:t>Possible benefits which can be obtained from such more reactive clinker are as follows:</a:t>
            </a:r>
          </a:p>
          <a:p>
            <a:pPr marL="534988" lvl="1" indent="-265113">
              <a:spcBef>
                <a:spcPts val="1200"/>
              </a:spcBef>
              <a:buClr>
                <a:schemeClr val="accent1"/>
              </a:buClr>
              <a:buFont typeface="Arial" charset="0"/>
              <a:buChar char="•"/>
            </a:pPr>
            <a:r>
              <a:rPr lang="en-US" b="1"/>
              <a:t>Decrease of clinker factor</a:t>
            </a:r>
            <a:endParaRPr lang="en-US"/>
          </a:p>
          <a:p>
            <a:pPr marL="534988" lvl="1" indent="-265113">
              <a:spcBef>
                <a:spcPts val="1200"/>
              </a:spcBef>
              <a:buClr>
                <a:schemeClr val="accent1"/>
              </a:buClr>
              <a:buFont typeface="Arial" charset="0"/>
              <a:buChar char="•"/>
            </a:pPr>
            <a:r>
              <a:rPr lang="en-US"/>
              <a:t>Reduction of cement production costs</a:t>
            </a:r>
          </a:p>
          <a:p>
            <a:pPr marL="534988" lvl="1" indent="-265113">
              <a:spcBef>
                <a:spcPts val="1200"/>
              </a:spcBef>
              <a:buClr>
                <a:schemeClr val="accent1"/>
              </a:buClr>
              <a:buFont typeface="Arial" charset="0"/>
              <a:buChar char="•"/>
            </a:pPr>
            <a:r>
              <a:rPr lang="en-US"/>
              <a:t>Improvement of cement quality</a:t>
            </a:r>
          </a:p>
          <a:p>
            <a:pPr marL="534988" lvl="1" indent="-265113">
              <a:spcBef>
                <a:spcPts val="1200"/>
              </a:spcBef>
              <a:buClr>
                <a:schemeClr val="accent1"/>
              </a:buClr>
              <a:buFont typeface="Arial" charset="0"/>
              <a:buChar char="•"/>
            </a:pPr>
            <a:r>
              <a:rPr lang="en-US"/>
              <a:t>Increase of cement production volume (at constant clinker capacity)</a:t>
            </a:r>
          </a:p>
          <a:p>
            <a:pPr marL="534988" lvl="1" indent="-265113">
              <a:spcBef>
                <a:spcPts val="1200"/>
              </a:spcBef>
              <a:buClr>
                <a:schemeClr val="accent1"/>
              </a:buClr>
              <a:buFont typeface="Arial" charset="0"/>
              <a:buChar char="•"/>
            </a:pPr>
            <a:r>
              <a:rPr lang="en-US"/>
              <a:t>Reduction of specific CO</a:t>
            </a:r>
            <a:r>
              <a:rPr lang="en-US" baseline="-25000"/>
              <a:t>2</a:t>
            </a:r>
            <a:r>
              <a:rPr lang="en-US"/>
              <a:t> emissions</a:t>
            </a:r>
          </a:p>
          <a:p>
            <a:pPr marL="534988" lvl="1" indent="-265113">
              <a:spcBef>
                <a:spcPts val="1200"/>
              </a:spcBef>
              <a:buClr>
                <a:schemeClr val="accent1"/>
              </a:buClr>
              <a:buFont typeface="Arial" charset="0"/>
              <a:buChar char="•"/>
            </a:pPr>
            <a:r>
              <a:rPr lang="en-US"/>
              <a:t>Improved SO</a:t>
            </a:r>
            <a:r>
              <a:rPr lang="en-US" baseline="-25000"/>
              <a:t>3</a:t>
            </a:r>
            <a:r>
              <a:rPr lang="en-US"/>
              <a:t> incorporation</a:t>
            </a:r>
          </a:p>
        </p:txBody>
      </p:sp>
      <p:sp>
        <p:nvSpPr>
          <p:cNvPr id="36867"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Clinker mineralization with fluoride facilitates the</a:t>
            </a:r>
            <a:br>
              <a:rPr lang="en-US" sz="2400" b="1"/>
            </a:br>
            <a:r>
              <a:rPr lang="en-US" sz="2400" b="1"/>
              <a:t>production of clinker with alite contents up to 80 %</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Mineralizers</a:t>
            </a:r>
            <a:endParaRPr lang="en-US" dirty="0"/>
          </a:p>
        </p:txBody>
      </p:sp>
      <p:sp>
        <p:nvSpPr>
          <p:cNvPr id="5" name="Content Placeholder 4"/>
          <p:cNvSpPr>
            <a:spLocks noGrp="1"/>
          </p:cNvSpPr>
          <p:nvPr>
            <p:ph idx="1"/>
          </p:nvPr>
        </p:nvSpPr>
        <p:spPr/>
        <p:txBody>
          <a:bodyPr/>
          <a:lstStyle/>
          <a:p>
            <a:r>
              <a:rPr lang="en-US" dirty="0"/>
              <a:t>“Mineralizers change the chemical potential G of the reactants: when the mineralizer enters into solid solution of the educts the rate (of the forward reaction) is decreased, when it enters into solid solution in the product the rate is increased.”</a:t>
            </a:r>
          </a:p>
          <a:p>
            <a:r>
              <a:rPr lang="en-US" dirty="0"/>
              <a:t>Most of impurities are more soluble in </a:t>
            </a:r>
            <a:r>
              <a:rPr lang="en-US" dirty="0" err="1"/>
              <a:t>belite</a:t>
            </a:r>
            <a:r>
              <a:rPr lang="en-US" dirty="0"/>
              <a:t> than in </a:t>
            </a:r>
            <a:r>
              <a:rPr lang="en-US" dirty="0" err="1"/>
              <a:t>alite</a:t>
            </a:r>
            <a:endParaRPr lang="en-US" dirty="0"/>
          </a:p>
          <a:p>
            <a:r>
              <a:rPr lang="en-US" dirty="0"/>
              <a:t>But F is more soluble in </a:t>
            </a:r>
            <a:r>
              <a:rPr lang="en-US" dirty="0" err="1"/>
              <a:t>alite</a:t>
            </a:r>
            <a:r>
              <a:rPr lang="en-US" dirty="0"/>
              <a:t> than in </a:t>
            </a:r>
            <a:r>
              <a:rPr lang="en-US" dirty="0" err="1"/>
              <a:t>belite</a:t>
            </a:r>
            <a:endParaRPr lang="en-US" dirty="0"/>
          </a:p>
          <a:p>
            <a:r>
              <a:rPr lang="en-US" dirty="0"/>
              <a:t>Substitution of O by F in the crystal lattice of </a:t>
            </a:r>
            <a:r>
              <a:rPr lang="en-US" dirty="0" err="1"/>
              <a:t>alite</a:t>
            </a:r>
            <a:r>
              <a:rPr lang="en-US" dirty="0"/>
              <a:t> increases disorder and thereby improves hydraulic reactivity</a:t>
            </a:r>
          </a:p>
          <a:p>
            <a:endParaRPr lang="en-US" dirty="0"/>
          </a:p>
        </p:txBody>
      </p:sp>
      <p:sp>
        <p:nvSpPr>
          <p:cNvPr id="2" name="Footer Placeholder 1"/>
          <p:cNvSpPr>
            <a:spLocks noGrp="1"/>
          </p:cNvSpPr>
          <p:nvPr>
            <p:ph type="ftr" sz="quarter" idx="10"/>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1"/>
          </p:nvPr>
        </p:nvSpPr>
        <p:spPr/>
        <p:txBody>
          <a:bodyPr/>
          <a:lstStyle/>
          <a:p>
            <a:pPr>
              <a:defRPr/>
            </a:pPr>
            <a:fld id="{23CF603F-38F3-417B-93C4-ADE80C1AB0AA}" type="slidenum">
              <a:rPr lang="en-US" smtClean="0"/>
              <a:pPr>
                <a:defRPr/>
              </a:pPr>
              <a:t>23</a:t>
            </a:fld>
            <a:endParaRPr lang="en-US" dirty="0"/>
          </a:p>
        </p:txBody>
      </p:sp>
    </p:spTree>
    <p:extLst>
      <p:ext uri="{BB962C8B-B14F-4D97-AF65-F5344CB8AC3E}">
        <p14:creationId xmlns:p14="http://schemas.microsoft.com/office/powerpoint/2010/main" val="4115973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6F42A43-7B6D-4A2D-9A11-7516DDEA161C}" type="slidenum">
              <a:rPr lang="en-US" sz="800"/>
              <a:pPr algn="r"/>
              <a:t>24</a:t>
            </a:fld>
            <a:endParaRPr lang="en-US" sz="800"/>
          </a:p>
        </p:txBody>
      </p:sp>
      <p:grpSp>
        <p:nvGrpSpPr>
          <p:cNvPr id="38914" name="Group 2"/>
          <p:cNvGrpSpPr>
            <a:grpSpLocks/>
          </p:cNvGrpSpPr>
          <p:nvPr/>
        </p:nvGrpSpPr>
        <p:grpSpPr bwMode="auto">
          <a:xfrm>
            <a:off x="601663" y="2446338"/>
            <a:ext cx="3978275" cy="2511425"/>
            <a:chOff x="949" y="1103"/>
            <a:chExt cx="2506" cy="1582"/>
          </a:xfrm>
        </p:grpSpPr>
        <p:sp>
          <p:nvSpPr>
            <p:cNvPr id="38936" name="Freeform 3"/>
            <p:cNvSpPr>
              <a:spLocks noChangeAspect="1"/>
            </p:cNvSpPr>
            <p:nvPr/>
          </p:nvSpPr>
          <p:spPr bwMode="auto">
            <a:xfrm>
              <a:off x="2106" y="1464"/>
              <a:ext cx="297" cy="453"/>
            </a:xfrm>
            <a:custGeom>
              <a:avLst/>
              <a:gdLst>
                <a:gd name="T0" fmla="*/ 0 w 816"/>
                <a:gd name="T1" fmla="*/ 0 h 1248"/>
                <a:gd name="T2" fmla="*/ 1 w 816"/>
                <a:gd name="T3" fmla="*/ 3 h 1248"/>
                <a:gd name="T4" fmla="*/ 2 w 816"/>
                <a:gd name="T5" fmla="*/ 0 h 1248"/>
                <a:gd name="T6" fmla="*/ 0 60000 65536"/>
                <a:gd name="T7" fmla="*/ 0 60000 65536"/>
                <a:gd name="T8" fmla="*/ 0 60000 65536"/>
                <a:gd name="T9" fmla="*/ 0 w 816"/>
                <a:gd name="T10" fmla="*/ 0 h 1248"/>
                <a:gd name="T11" fmla="*/ 816 w 816"/>
                <a:gd name="T12" fmla="*/ 1248 h 1248"/>
              </a:gdLst>
              <a:ahLst/>
              <a:cxnLst>
                <a:cxn ang="T6">
                  <a:pos x="T0" y="T1"/>
                </a:cxn>
                <a:cxn ang="T7">
                  <a:pos x="T2" y="T3"/>
                </a:cxn>
                <a:cxn ang="T8">
                  <a:pos x="T4" y="T5"/>
                </a:cxn>
              </a:cxnLst>
              <a:rect l="T9" t="T10" r="T11" b="T12"/>
              <a:pathLst>
                <a:path w="816" h="1248">
                  <a:moveTo>
                    <a:pt x="0" y="0"/>
                  </a:moveTo>
                  <a:cubicBezTo>
                    <a:pt x="124" y="624"/>
                    <a:pt x="248" y="1248"/>
                    <a:pt x="384" y="1248"/>
                  </a:cubicBezTo>
                  <a:cubicBezTo>
                    <a:pt x="520" y="1248"/>
                    <a:pt x="668" y="624"/>
                    <a:pt x="816" y="0"/>
                  </a:cubicBezTo>
                </a:path>
              </a:pathLst>
            </a:custGeom>
            <a:noFill/>
            <a:ln w="25400" cap="flat" cmpd="sng">
              <a:solidFill>
                <a:srgbClr val="FF0000"/>
              </a:solidFill>
              <a:prstDash val="solid"/>
              <a:round/>
              <a:headEnd/>
              <a:tailEnd/>
            </a:ln>
          </p:spPr>
          <p:txBody>
            <a:bodyPr wrap="none" anchor="ctr"/>
            <a:lstStyle/>
            <a:p>
              <a:endParaRPr lang="de-DE"/>
            </a:p>
          </p:txBody>
        </p:sp>
        <p:sp>
          <p:nvSpPr>
            <p:cNvPr id="38937" name="Freeform 4"/>
            <p:cNvSpPr>
              <a:spLocks noChangeAspect="1"/>
            </p:cNvSpPr>
            <p:nvPr/>
          </p:nvSpPr>
          <p:spPr bwMode="auto">
            <a:xfrm>
              <a:off x="1446" y="1572"/>
              <a:ext cx="192" cy="453"/>
            </a:xfrm>
            <a:custGeom>
              <a:avLst/>
              <a:gdLst>
                <a:gd name="T0" fmla="*/ 0 w 528"/>
                <a:gd name="T1" fmla="*/ 0 h 1248"/>
                <a:gd name="T2" fmla="*/ 0 w 528"/>
                <a:gd name="T3" fmla="*/ 3 h 1248"/>
                <a:gd name="T4" fmla="*/ 1 w 528"/>
                <a:gd name="T5" fmla="*/ 0 h 1248"/>
                <a:gd name="T6" fmla="*/ 0 60000 65536"/>
                <a:gd name="T7" fmla="*/ 0 60000 65536"/>
                <a:gd name="T8" fmla="*/ 0 60000 65536"/>
                <a:gd name="T9" fmla="*/ 0 w 528"/>
                <a:gd name="T10" fmla="*/ 0 h 1248"/>
                <a:gd name="T11" fmla="*/ 528 w 528"/>
                <a:gd name="T12" fmla="*/ 1248 h 1248"/>
              </a:gdLst>
              <a:ahLst/>
              <a:cxnLst>
                <a:cxn ang="T6">
                  <a:pos x="T0" y="T1"/>
                </a:cxn>
                <a:cxn ang="T7">
                  <a:pos x="T2" y="T3"/>
                </a:cxn>
                <a:cxn ang="T8">
                  <a:pos x="T4" y="T5"/>
                </a:cxn>
              </a:cxnLst>
              <a:rect l="T9" t="T10" r="T11" b="T12"/>
              <a:pathLst>
                <a:path w="528" h="1248">
                  <a:moveTo>
                    <a:pt x="0" y="0"/>
                  </a:moveTo>
                  <a:cubicBezTo>
                    <a:pt x="76" y="624"/>
                    <a:pt x="152" y="1248"/>
                    <a:pt x="240" y="1248"/>
                  </a:cubicBezTo>
                  <a:cubicBezTo>
                    <a:pt x="328" y="1248"/>
                    <a:pt x="428" y="624"/>
                    <a:pt x="528" y="0"/>
                  </a:cubicBezTo>
                </a:path>
              </a:pathLst>
            </a:custGeom>
            <a:noFill/>
            <a:ln w="25400" cap="flat" cmpd="sng">
              <a:solidFill>
                <a:schemeClr val="bg2"/>
              </a:solidFill>
              <a:prstDash val="solid"/>
              <a:round/>
              <a:headEnd/>
              <a:tailEnd/>
            </a:ln>
          </p:spPr>
          <p:txBody>
            <a:bodyPr wrap="none" anchor="ctr"/>
            <a:lstStyle/>
            <a:p>
              <a:endParaRPr lang="de-DE"/>
            </a:p>
          </p:txBody>
        </p:sp>
        <p:sp>
          <p:nvSpPr>
            <p:cNvPr id="38938" name="Freeform 5"/>
            <p:cNvSpPr>
              <a:spLocks noChangeAspect="1"/>
            </p:cNvSpPr>
            <p:nvPr/>
          </p:nvSpPr>
          <p:spPr bwMode="auto">
            <a:xfrm>
              <a:off x="2820" y="1692"/>
              <a:ext cx="296" cy="453"/>
            </a:xfrm>
            <a:custGeom>
              <a:avLst/>
              <a:gdLst>
                <a:gd name="T0" fmla="*/ 0 w 816"/>
                <a:gd name="T1" fmla="*/ 0 h 1248"/>
                <a:gd name="T2" fmla="*/ 1 w 816"/>
                <a:gd name="T3" fmla="*/ 3 h 1248"/>
                <a:gd name="T4" fmla="*/ 2 w 816"/>
                <a:gd name="T5" fmla="*/ 0 h 1248"/>
                <a:gd name="T6" fmla="*/ 0 60000 65536"/>
                <a:gd name="T7" fmla="*/ 0 60000 65536"/>
                <a:gd name="T8" fmla="*/ 0 60000 65536"/>
                <a:gd name="T9" fmla="*/ 0 w 816"/>
                <a:gd name="T10" fmla="*/ 0 h 1248"/>
                <a:gd name="T11" fmla="*/ 816 w 816"/>
                <a:gd name="T12" fmla="*/ 1248 h 1248"/>
              </a:gdLst>
              <a:ahLst/>
              <a:cxnLst>
                <a:cxn ang="T6">
                  <a:pos x="T0" y="T1"/>
                </a:cxn>
                <a:cxn ang="T7">
                  <a:pos x="T2" y="T3"/>
                </a:cxn>
                <a:cxn ang="T8">
                  <a:pos x="T4" y="T5"/>
                </a:cxn>
              </a:cxnLst>
              <a:rect l="T9" t="T10" r="T11" b="T12"/>
              <a:pathLst>
                <a:path w="816" h="1248">
                  <a:moveTo>
                    <a:pt x="0" y="0"/>
                  </a:moveTo>
                  <a:cubicBezTo>
                    <a:pt x="124" y="624"/>
                    <a:pt x="248" y="1248"/>
                    <a:pt x="384" y="1248"/>
                  </a:cubicBezTo>
                  <a:cubicBezTo>
                    <a:pt x="520" y="1248"/>
                    <a:pt x="668" y="624"/>
                    <a:pt x="816" y="0"/>
                  </a:cubicBezTo>
                </a:path>
              </a:pathLst>
            </a:custGeom>
            <a:noFill/>
            <a:ln w="25400" cap="flat" cmpd="sng">
              <a:solidFill>
                <a:srgbClr val="3366FF"/>
              </a:solidFill>
              <a:prstDash val="solid"/>
              <a:round/>
              <a:headEnd/>
              <a:tailEnd/>
            </a:ln>
          </p:spPr>
          <p:txBody>
            <a:bodyPr wrap="none" anchor="ctr"/>
            <a:lstStyle/>
            <a:p>
              <a:endParaRPr lang="de-DE"/>
            </a:p>
          </p:txBody>
        </p:sp>
        <p:sp>
          <p:nvSpPr>
            <p:cNvPr id="38939" name="Line 6"/>
            <p:cNvSpPr>
              <a:spLocks noChangeShapeType="1"/>
            </p:cNvSpPr>
            <p:nvPr/>
          </p:nvSpPr>
          <p:spPr bwMode="auto">
            <a:xfrm>
              <a:off x="1188" y="2463"/>
              <a:ext cx="2267" cy="0"/>
            </a:xfrm>
            <a:prstGeom prst="line">
              <a:avLst/>
            </a:prstGeom>
            <a:noFill/>
            <a:ln w="19050">
              <a:solidFill>
                <a:schemeClr val="tx1"/>
              </a:solidFill>
              <a:round/>
              <a:headEnd/>
              <a:tailEnd/>
            </a:ln>
          </p:spPr>
          <p:txBody>
            <a:bodyPr wrap="none" anchor="ctr"/>
            <a:lstStyle/>
            <a:p>
              <a:endParaRPr lang="de-DE"/>
            </a:p>
          </p:txBody>
        </p:sp>
        <p:sp>
          <p:nvSpPr>
            <p:cNvPr id="38940" name="Line 7"/>
            <p:cNvSpPr>
              <a:spLocks noChangeShapeType="1"/>
            </p:cNvSpPr>
            <p:nvPr/>
          </p:nvSpPr>
          <p:spPr bwMode="auto">
            <a:xfrm rot="-5400000">
              <a:off x="515" y="1782"/>
              <a:ext cx="1360" cy="1"/>
            </a:xfrm>
            <a:prstGeom prst="line">
              <a:avLst/>
            </a:prstGeom>
            <a:noFill/>
            <a:ln w="19050">
              <a:solidFill>
                <a:schemeClr val="tx1"/>
              </a:solidFill>
              <a:round/>
              <a:headEnd/>
              <a:tailEnd type="triangle" w="med" len="med"/>
            </a:ln>
          </p:spPr>
          <p:txBody>
            <a:bodyPr wrap="none" anchor="ctr"/>
            <a:lstStyle/>
            <a:p>
              <a:endParaRPr lang="de-DE"/>
            </a:p>
          </p:txBody>
        </p:sp>
        <p:sp>
          <p:nvSpPr>
            <p:cNvPr id="38941" name="Text Box 8"/>
            <p:cNvSpPr txBox="1">
              <a:spLocks noChangeArrowheads="1"/>
            </p:cNvSpPr>
            <p:nvPr/>
          </p:nvSpPr>
          <p:spPr bwMode="auto">
            <a:xfrm>
              <a:off x="1575" y="2491"/>
              <a:ext cx="1511" cy="194"/>
            </a:xfrm>
            <a:prstGeom prst="rect">
              <a:avLst/>
            </a:prstGeom>
            <a:noFill/>
            <a:ln w="9525">
              <a:noFill/>
              <a:miter lim="800000"/>
              <a:headEnd/>
              <a:tailEnd/>
            </a:ln>
          </p:spPr>
          <p:txBody>
            <a:bodyPr wrap="none">
              <a:spAutoFit/>
            </a:bodyPr>
            <a:lstStyle/>
            <a:p>
              <a:r>
                <a:rPr lang="en-US" sz="1400"/>
                <a:t>CaO		SiO</a:t>
              </a:r>
              <a:r>
                <a:rPr lang="en-US" sz="1400" baseline="-25000"/>
                <a:t>2</a:t>
              </a:r>
            </a:p>
          </p:txBody>
        </p:sp>
        <p:sp>
          <p:nvSpPr>
            <p:cNvPr id="38942" name="Line 9"/>
            <p:cNvSpPr>
              <a:spLocks noChangeShapeType="1"/>
            </p:cNvSpPr>
            <p:nvPr/>
          </p:nvSpPr>
          <p:spPr bwMode="auto">
            <a:xfrm>
              <a:off x="3072" y="2583"/>
              <a:ext cx="258" cy="0"/>
            </a:xfrm>
            <a:prstGeom prst="line">
              <a:avLst/>
            </a:prstGeom>
            <a:noFill/>
            <a:ln w="25400">
              <a:solidFill>
                <a:schemeClr val="tx1"/>
              </a:solidFill>
              <a:round/>
              <a:headEnd/>
              <a:tailEnd type="triangle" w="med" len="med"/>
            </a:ln>
          </p:spPr>
          <p:txBody>
            <a:bodyPr wrap="none" anchor="ctr"/>
            <a:lstStyle/>
            <a:p>
              <a:endParaRPr lang="de-DE"/>
            </a:p>
          </p:txBody>
        </p:sp>
        <p:sp>
          <p:nvSpPr>
            <p:cNvPr id="38943" name="Line 10"/>
            <p:cNvSpPr>
              <a:spLocks noChangeShapeType="1"/>
            </p:cNvSpPr>
            <p:nvPr/>
          </p:nvSpPr>
          <p:spPr bwMode="auto">
            <a:xfrm rot="10800000">
              <a:off x="1302" y="2583"/>
              <a:ext cx="258" cy="0"/>
            </a:xfrm>
            <a:prstGeom prst="line">
              <a:avLst/>
            </a:prstGeom>
            <a:noFill/>
            <a:ln w="25400">
              <a:solidFill>
                <a:schemeClr val="tx1"/>
              </a:solidFill>
              <a:round/>
              <a:headEnd/>
              <a:tailEnd type="triangle" w="med" len="med"/>
            </a:ln>
          </p:spPr>
          <p:txBody>
            <a:bodyPr wrap="none" anchor="ctr"/>
            <a:lstStyle/>
            <a:p>
              <a:endParaRPr lang="de-DE"/>
            </a:p>
          </p:txBody>
        </p:sp>
        <p:sp>
          <p:nvSpPr>
            <p:cNvPr id="38944" name="Text Box 11"/>
            <p:cNvSpPr txBox="1">
              <a:spLocks noChangeArrowheads="1"/>
            </p:cNvSpPr>
            <p:nvPr/>
          </p:nvSpPr>
          <p:spPr bwMode="auto">
            <a:xfrm>
              <a:off x="949" y="1621"/>
              <a:ext cx="203" cy="192"/>
            </a:xfrm>
            <a:prstGeom prst="rect">
              <a:avLst/>
            </a:prstGeom>
            <a:noFill/>
            <a:ln w="9525">
              <a:noFill/>
              <a:miter lim="800000"/>
              <a:headEnd/>
              <a:tailEnd/>
            </a:ln>
          </p:spPr>
          <p:txBody>
            <a:bodyPr wrap="none">
              <a:spAutoFit/>
            </a:bodyPr>
            <a:lstStyle/>
            <a:p>
              <a:r>
                <a:rPr lang="en-US" sz="1400"/>
                <a:t>G</a:t>
              </a:r>
              <a:endParaRPr lang="en-US" sz="1400" baseline="-25000"/>
            </a:p>
          </p:txBody>
        </p:sp>
        <p:sp>
          <p:nvSpPr>
            <p:cNvPr id="38945" name="Text Box 12"/>
            <p:cNvSpPr txBox="1">
              <a:spLocks noChangeArrowheads="1"/>
            </p:cNvSpPr>
            <p:nvPr/>
          </p:nvSpPr>
          <p:spPr bwMode="auto">
            <a:xfrm>
              <a:off x="1373" y="1189"/>
              <a:ext cx="1901" cy="192"/>
            </a:xfrm>
            <a:prstGeom prst="rect">
              <a:avLst/>
            </a:prstGeom>
            <a:noFill/>
            <a:ln w="9525">
              <a:noFill/>
              <a:miter lim="800000"/>
              <a:headEnd/>
              <a:tailEnd/>
            </a:ln>
          </p:spPr>
          <p:txBody>
            <a:bodyPr>
              <a:spAutoFit/>
            </a:bodyPr>
            <a:lstStyle/>
            <a:p>
              <a:r>
                <a:rPr lang="en-US" sz="1400" b="1">
                  <a:solidFill>
                    <a:schemeClr val="tx2"/>
                  </a:solidFill>
                </a:rPr>
                <a:t>CaO</a:t>
              </a:r>
              <a:r>
                <a:rPr lang="en-US" sz="1400" b="1">
                  <a:solidFill>
                    <a:schemeClr val="bg2"/>
                  </a:solidFill>
                </a:rPr>
                <a:t>                </a:t>
              </a:r>
              <a:r>
                <a:rPr lang="en-US" sz="1400" b="1">
                  <a:solidFill>
                    <a:schemeClr val="accent2"/>
                  </a:solidFill>
                </a:rPr>
                <a:t>C</a:t>
              </a:r>
              <a:r>
                <a:rPr lang="en-US" sz="1400" b="1" baseline="-25000">
                  <a:solidFill>
                    <a:schemeClr val="accent2"/>
                  </a:solidFill>
                </a:rPr>
                <a:t>3</a:t>
              </a:r>
              <a:r>
                <a:rPr lang="en-US" sz="1400" b="1">
                  <a:solidFill>
                    <a:schemeClr val="accent2"/>
                  </a:solidFill>
                </a:rPr>
                <a:t>S </a:t>
              </a:r>
              <a:r>
                <a:rPr lang="en-US" sz="1400" b="1">
                  <a:solidFill>
                    <a:schemeClr val="accent1"/>
                  </a:solidFill>
                </a:rPr>
                <a:t>                </a:t>
              </a:r>
              <a:r>
                <a:rPr lang="en-US" sz="1400" b="1">
                  <a:solidFill>
                    <a:srgbClr val="3366FF"/>
                  </a:solidFill>
                </a:rPr>
                <a:t>C</a:t>
              </a:r>
              <a:r>
                <a:rPr lang="en-US" sz="1400" b="1" baseline="-25000">
                  <a:solidFill>
                    <a:srgbClr val="3366FF"/>
                  </a:solidFill>
                </a:rPr>
                <a:t>2</a:t>
              </a:r>
              <a:r>
                <a:rPr lang="en-US" sz="1400" b="1">
                  <a:solidFill>
                    <a:srgbClr val="3366FF"/>
                  </a:solidFill>
                </a:rPr>
                <a:t>S</a:t>
              </a:r>
              <a:endParaRPr lang="en-US" sz="1400" b="1" baseline="-25000">
                <a:solidFill>
                  <a:srgbClr val="3366FF"/>
                </a:solidFill>
              </a:endParaRPr>
            </a:p>
          </p:txBody>
        </p:sp>
        <p:sp>
          <p:nvSpPr>
            <p:cNvPr id="38946" name="Line 13"/>
            <p:cNvSpPr>
              <a:spLocks noChangeShapeType="1"/>
            </p:cNvSpPr>
            <p:nvPr/>
          </p:nvSpPr>
          <p:spPr bwMode="auto">
            <a:xfrm>
              <a:off x="1362" y="2022"/>
              <a:ext cx="1818" cy="150"/>
            </a:xfrm>
            <a:prstGeom prst="line">
              <a:avLst/>
            </a:prstGeom>
            <a:noFill/>
            <a:ln w="38100">
              <a:solidFill>
                <a:srgbClr val="339966"/>
              </a:solidFill>
              <a:round/>
              <a:headEnd/>
              <a:tailEnd/>
            </a:ln>
          </p:spPr>
          <p:txBody>
            <a:bodyPr wrap="none" anchor="ctr"/>
            <a:lstStyle/>
            <a:p>
              <a:endParaRPr lang="de-DE"/>
            </a:p>
          </p:txBody>
        </p:sp>
      </p:grpSp>
      <p:grpSp>
        <p:nvGrpSpPr>
          <p:cNvPr id="38915" name="Group 14"/>
          <p:cNvGrpSpPr>
            <a:grpSpLocks/>
          </p:cNvGrpSpPr>
          <p:nvPr/>
        </p:nvGrpSpPr>
        <p:grpSpPr bwMode="auto">
          <a:xfrm>
            <a:off x="5645150" y="2433638"/>
            <a:ext cx="3978275" cy="2511425"/>
            <a:chOff x="3674" y="521"/>
            <a:chExt cx="2506" cy="1582"/>
          </a:xfrm>
        </p:grpSpPr>
        <p:sp>
          <p:nvSpPr>
            <p:cNvPr id="38923" name="Text Box 15"/>
            <p:cNvSpPr txBox="1">
              <a:spLocks noChangeArrowheads="1"/>
            </p:cNvSpPr>
            <p:nvPr/>
          </p:nvSpPr>
          <p:spPr bwMode="auto">
            <a:xfrm>
              <a:off x="3674" y="1036"/>
              <a:ext cx="203" cy="192"/>
            </a:xfrm>
            <a:prstGeom prst="rect">
              <a:avLst/>
            </a:prstGeom>
            <a:noFill/>
            <a:ln w="9525">
              <a:noFill/>
              <a:miter lim="800000"/>
              <a:headEnd/>
              <a:tailEnd/>
            </a:ln>
          </p:spPr>
          <p:txBody>
            <a:bodyPr wrap="none">
              <a:spAutoFit/>
            </a:bodyPr>
            <a:lstStyle/>
            <a:p>
              <a:r>
                <a:rPr lang="en-US" sz="1400"/>
                <a:t>G</a:t>
              </a:r>
              <a:endParaRPr lang="en-US" sz="1400" baseline="-25000"/>
            </a:p>
          </p:txBody>
        </p:sp>
        <p:grpSp>
          <p:nvGrpSpPr>
            <p:cNvPr id="38924" name="Group 16"/>
            <p:cNvGrpSpPr>
              <a:grpSpLocks/>
            </p:cNvGrpSpPr>
            <p:nvPr/>
          </p:nvGrpSpPr>
          <p:grpSpPr bwMode="auto">
            <a:xfrm>
              <a:off x="3913" y="521"/>
              <a:ext cx="2267" cy="1582"/>
              <a:chOff x="3786" y="1103"/>
              <a:chExt cx="2267" cy="1582"/>
            </a:xfrm>
          </p:grpSpPr>
          <p:sp>
            <p:nvSpPr>
              <p:cNvPr id="38925" name="Freeform 17"/>
              <p:cNvSpPr>
                <a:spLocks noChangeAspect="1"/>
              </p:cNvSpPr>
              <p:nvPr/>
            </p:nvSpPr>
            <p:spPr bwMode="auto">
              <a:xfrm>
                <a:off x="4704" y="1794"/>
                <a:ext cx="297" cy="453"/>
              </a:xfrm>
              <a:custGeom>
                <a:avLst/>
                <a:gdLst>
                  <a:gd name="T0" fmla="*/ 0 w 816"/>
                  <a:gd name="T1" fmla="*/ 0 h 1248"/>
                  <a:gd name="T2" fmla="*/ 1 w 816"/>
                  <a:gd name="T3" fmla="*/ 3 h 1248"/>
                  <a:gd name="T4" fmla="*/ 2 w 816"/>
                  <a:gd name="T5" fmla="*/ 0 h 1248"/>
                  <a:gd name="T6" fmla="*/ 0 60000 65536"/>
                  <a:gd name="T7" fmla="*/ 0 60000 65536"/>
                  <a:gd name="T8" fmla="*/ 0 60000 65536"/>
                  <a:gd name="T9" fmla="*/ 0 w 816"/>
                  <a:gd name="T10" fmla="*/ 0 h 1248"/>
                  <a:gd name="T11" fmla="*/ 816 w 816"/>
                  <a:gd name="T12" fmla="*/ 1248 h 1248"/>
                </a:gdLst>
                <a:ahLst/>
                <a:cxnLst>
                  <a:cxn ang="T6">
                    <a:pos x="T0" y="T1"/>
                  </a:cxn>
                  <a:cxn ang="T7">
                    <a:pos x="T2" y="T3"/>
                  </a:cxn>
                  <a:cxn ang="T8">
                    <a:pos x="T4" y="T5"/>
                  </a:cxn>
                </a:cxnLst>
                <a:rect l="T9" t="T10" r="T11" b="T12"/>
                <a:pathLst>
                  <a:path w="816" h="1248">
                    <a:moveTo>
                      <a:pt x="0" y="0"/>
                    </a:moveTo>
                    <a:cubicBezTo>
                      <a:pt x="124" y="624"/>
                      <a:pt x="248" y="1248"/>
                      <a:pt x="384" y="1248"/>
                    </a:cubicBezTo>
                    <a:cubicBezTo>
                      <a:pt x="520" y="1248"/>
                      <a:pt x="668" y="624"/>
                      <a:pt x="816" y="0"/>
                    </a:cubicBezTo>
                  </a:path>
                </a:pathLst>
              </a:custGeom>
              <a:noFill/>
              <a:ln w="25400" cap="flat" cmpd="sng">
                <a:solidFill>
                  <a:srgbClr val="FF0000"/>
                </a:solidFill>
                <a:prstDash val="solid"/>
                <a:round/>
                <a:headEnd/>
                <a:tailEnd/>
              </a:ln>
            </p:spPr>
            <p:txBody>
              <a:bodyPr wrap="none" anchor="ctr"/>
              <a:lstStyle/>
              <a:p>
                <a:endParaRPr lang="de-DE"/>
              </a:p>
            </p:txBody>
          </p:sp>
          <p:sp>
            <p:nvSpPr>
              <p:cNvPr id="38926" name="Freeform 18"/>
              <p:cNvSpPr>
                <a:spLocks noChangeAspect="1"/>
              </p:cNvSpPr>
              <p:nvPr/>
            </p:nvSpPr>
            <p:spPr bwMode="auto">
              <a:xfrm>
                <a:off x="4044" y="1572"/>
                <a:ext cx="192" cy="453"/>
              </a:xfrm>
              <a:custGeom>
                <a:avLst/>
                <a:gdLst>
                  <a:gd name="T0" fmla="*/ 0 w 528"/>
                  <a:gd name="T1" fmla="*/ 0 h 1248"/>
                  <a:gd name="T2" fmla="*/ 0 w 528"/>
                  <a:gd name="T3" fmla="*/ 3 h 1248"/>
                  <a:gd name="T4" fmla="*/ 1 w 528"/>
                  <a:gd name="T5" fmla="*/ 0 h 1248"/>
                  <a:gd name="T6" fmla="*/ 0 60000 65536"/>
                  <a:gd name="T7" fmla="*/ 0 60000 65536"/>
                  <a:gd name="T8" fmla="*/ 0 60000 65536"/>
                  <a:gd name="T9" fmla="*/ 0 w 528"/>
                  <a:gd name="T10" fmla="*/ 0 h 1248"/>
                  <a:gd name="T11" fmla="*/ 528 w 528"/>
                  <a:gd name="T12" fmla="*/ 1248 h 1248"/>
                </a:gdLst>
                <a:ahLst/>
                <a:cxnLst>
                  <a:cxn ang="T6">
                    <a:pos x="T0" y="T1"/>
                  </a:cxn>
                  <a:cxn ang="T7">
                    <a:pos x="T2" y="T3"/>
                  </a:cxn>
                  <a:cxn ang="T8">
                    <a:pos x="T4" y="T5"/>
                  </a:cxn>
                </a:cxnLst>
                <a:rect l="T9" t="T10" r="T11" b="T12"/>
                <a:pathLst>
                  <a:path w="528" h="1248">
                    <a:moveTo>
                      <a:pt x="0" y="0"/>
                    </a:moveTo>
                    <a:cubicBezTo>
                      <a:pt x="76" y="624"/>
                      <a:pt x="152" y="1248"/>
                      <a:pt x="240" y="1248"/>
                    </a:cubicBezTo>
                    <a:cubicBezTo>
                      <a:pt x="328" y="1248"/>
                      <a:pt x="428" y="624"/>
                      <a:pt x="528" y="0"/>
                    </a:cubicBezTo>
                  </a:path>
                </a:pathLst>
              </a:custGeom>
              <a:noFill/>
              <a:ln w="25400" cap="flat" cmpd="sng">
                <a:solidFill>
                  <a:schemeClr val="bg2"/>
                </a:solidFill>
                <a:prstDash val="solid"/>
                <a:round/>
                <a:headEnd/>
                <a:tailEnd/>
              </a:ln>
            </p:spPr>
            <p:txBody>
              <a:bodyPr wrap="none" anchor="ctr"/>
              <a:lstStyle/>
              <a:p>
                <a:endParaRPr lang="de-DE"/>
              </a:p>
            </p:txBody>
          </p:sp>
          <p:sp>
            <p:nvSpPr>
              <p:cNvPr id="38927" name="Freeform 19"/>
              <p:cNvSpPr>
                <a:spLocks noChangeAspect="1"/>
              </p:cNvSpPr>
              <p:nvPr/>
            </p:nvSpPr>
            <p:spPr bwMode="auto">
              <a:xfrm>
                <a:off x="5418" y="1692"/>
                <a:ext cx="296" cy="453"/>
              </a:xfrm>
              <a:custGeom>
                <a:avLst/>
                <a:gdLst>
                  <a:gd name="T0" fmla="*/ 0 w 816"/>
                  <a:gd name="T1" fmla="*/ 0 h 1248"/>
                  <a:gd name="T2" fmla="*/ 1 w 816"/>
                  <a:gd name="T3" fmla="*/ 3 h 1248"/>
                  <a:gd name="T4" fmla="*/ 2 w 816"/>
                  <a:gd name="T5" fmla="*/ 0 h 1248"/>
                  <a:gd name="T6" fmla="*/ 0 60000 65536"/>
                  <a:gd name="T7" fmla="*/ 0 60000 65536"/>
                  <a:gd name="T8" fmla="*/ 0 60000 65536"/>
                  <a:gd name="T9" fmla="*/ 0 w 816"/>
                  <a:gd name="T10" fmla="*/ 0 h 1248"/>
                  <a:gd name="T11" fmla="*/ 816 w 816"/>
                  <a:gd name="T12" fmla="*/ 1248 h 1248"/>
                </a:gdLst>
                <a:ahLst/>
                <a:cxnLst>
                  <a:cxn ang="T6">
                    <a:pos x="T0" y="T1"/>
                  </a:cxn>
                  <a:cxn ang="T7">
                    <a:pos x="T2" y="T3"/>
                  </a:cxn>
                  <a:cxn ang="T8">
                    <a:pos x="T4" y="T5"/>
                  </a:cxn>
                </a:cxnLst>
                <a:rect l="T9" t="T10" r="T11" b="T12"/>
                <a:pathLst>
                  <a:path w="816" h="1248">
                    <a:moveTo>
                      <a:pt x="0" y="0"/>
                    </a:moveTo>
                    <a:cubicBezTo>
                      <a:pt x="124" y="624"/>
                      <a:pt x="248" y="1248"/>
                      <a:pt x="384" y="1248"/>
                    </a:cubicBezTo>
                    <a:cubicBezTo>
                      <a:pt x="520" y="1248"/>
                      <a:pt x="668" y="624"/>
                      <a:pt x="816" y="0"/>
                    </a:cubicBezTo>
                  </a:path>
                </a:pathLst>
              </a:custGeom>
              <a:noFill/>
              <a:ln w="25400" cap="flat" cmpd="sng">
                <a:solidFill>
                  <a:srgbClr val="3366FF"/>
                </a:solidFill>
                <a:prstDash val="solid"/>
                <a:round/>
                <a:headEnd/>
                <a:tailEnd/>
              </a:ln>
            </p:spPr>
            <p:txBody>
              <a:bodyPr wrap="none" anchor="ctr"/>
              <a:lstStyle/>
              <a:p>
                <a:endParaRPr lang="de-DE"/>
              </a:p>
            </p:txBody>
          </p:sp>
          <p:sp>
            <p:nvSpPr>
              <p:cNvPr id="38928" name="Line 20"/>
              <p:cNvSpPr>
                <a:spLocks noChangeShapeType="1"/>
              </p:cNvSpPr>
              <p:nvPr/>
            </p:nvSpPr>
            <p:spPr bwMode="auto">
              <a:xfrm>
                <a:off x="3786" y="2463"/>
                <a:ext cx="2267" cy="0"/>
              </a:xfrm>
              <a:prstGeom prst="line">
                <a:avLst/>
              </a:prstGeom>
              <a:noFill/>
              <a:ln w="19050">
                <a:solidFill>
                  <a:schemeClr val="tx1"/>
                </a:solidFill>
                <a:round/>
                <a:headEnd/>
                <a:tailEnd/>
              </a:ln>
            </p:spPr>
            <p:txBody>
              <a:bodyPr wrap="none" anchor="ctr"/>
              <a:lstStyle/>
              <a:p>
                <a:endParaRPr lang="de-DE"/>
              </a:p>
            </p:txBody>
          </p:sp>
          <p:sp>
            <p:nvSpPr>
              <p:cNvPr id="38929" name="Line 21"/>
              <p:cNvSpPr>
                <a:spLocks noChangeShapeType="1"/>
              </p:cNvSpPr>
              <p:nvPr/>
            </p:nvSpPr>
            <p:spPr bwMode="auto">
              <a:xfrm rot="-5400000">
                <a:off x="3113" y="1782"/>
                <a:ext cx="1360" cy="1"/>
              </a:xfrm>
              <a:prstGeom prst="line">
                <a:avLst/>
              </a:prstGeom>
              <a:noFill/>
              <a:ln w="19050">
                <a:solidFill>
                  <a:schemeClr val="tx1"/>
                </a:solidFill>
                <a:round/>
                <a:headEnd/>
                <a:tailEnd type="triangle" w="med" len="med"/>
              </a:ln>
            </p:spPr>
            <p:txBody>
              <a:bodyPr wrap="none" anchor="ctr"/>
              <a:lstStyle/>
              <a:p>
                <a:endParaRPr lang="de-DE"/>
              </a:p>
            </p:txBody>
          </p:sp>
          <p:sp>
            <p:nvSpPr>
              <p:cNvPr id="38930" name="Text Box 22"/>
              <p:cNvSpPr txBox="1">
                <a:spLocks noChangeArrowheads="1"/>
              </p:cNvSpPr>
              <p:nvPr/>
            </p:nvSpPr>
            <p:spPr bwMode="auto">
              <a:xfrm>
                <a:off x="4173" y="2491"/>
                <a:ext cx="1511" cy="194"/>
              </a:xfrm>
              <a:prstGeom prst="rect">
                <a:avLst/>
              </a:prstGeom>
              <a:noFill/>
              <a:ln w="9525">
                <a:noFill/>
                <a:miter lim="800000"/>
                <a:headEnd/>
                <a:tailEnd/>
              </a:ln>
            </p:spPr>
            <p:txBody>
              <a:bodyPr wrap="none">
                <a:spAutoFit/>
              </a:bodyPr>
              <a:lstStyle/>
              <a:p>
                <a:r>
                  <a:rPr lang="en-US" sz="1400"/>
                  <a:t>CaO		SiO</a:t>
                </a:r>
                <a:r>
                  <a:rPr lang="en-US" sz="1400" baseline="-25000"/>
                  <a:t>2</a:t>
                </a:r>
              </a:p>
            </p:txBody>
          </p:sp>
          <p:sp>
            <p:nvSpPr>
              <p:cNvPr id="38931" name="Line 23"/>
              <p:cNvSpPr>
                <a:spLocks noChangeShapeType="1"/>
              </p:cNvSpPr>
              <p:nvPr/>
            </p:nvSpPr>
            <p:spPr bwMode="auto">
              <a:xfrm>
                <a:off x="5670" y="2583"/>
                <a:ext cx="258" cy="0"/>
              </a:xfrm>
              <a:prstGeom prst="line">
                <a:avLst/>
              </a:prstGeom>
              <a:noFill/>
              <a:ln w="25400">
                <a:solidFill>
                  <a:schemeClr val="tx1"/>
                </a:solidFill>
                <a:round/>
                <a:headEnd/>
                <a:tailEnd type="triangle" w="med" len="med"/>
              </a:ln>
            </p:spPr>
            <p:txBody>
              <a:bodyPr wrap="none" anchor="ctr"/>
              <a:lstStyle/>
              <a:p>
                <a:endParaRPr lang="de-DE"/>
              </a:p>
            </p:txBody>
          </p:sp>
          <p:sp>
            <p:nvSpPr>
              <p:cNvPr id="38932" name="Line 24"/>
              <p:cNvSpPr>
                <a:spLocks noChangeShapeType="1"/>
              </p:cNvSpPr>
              <p:nvPr/>
            </p:nvSpPr>
            <p:spPr bwMode="auto">
              <a:xfrm rot="10800000">
                <a:off x="3900" y="2583"/>
                <a:ext cx="258" cy="0"/>
              </a:xfrm>
              <a:prstGeom prst="line">
                <a:avLst/>
              </a:prstGeom>
              <a:noFill/>
              <a:ln w="25400">
                <a:solidFill>
                  <a:schemeClr val="tx1"/>
                </a:solidFill>
                <a:round/>
                <a:headEnd/>
                <a:tailEnd type="triangle" w="med" len="med"/>
              </a:ln>
            </p:spPr>
            <p:txBody>
              <a:bodyPr wrap="none" anchor="ctr"/>
              <a:lstStyle/>
              <a:p>
                <a:endParaRPr lang="de-DE"/>
              </a:p>
            </p:txBody>
          </p:sp>
          <p:sp>
            <p:nvSpPr>
              <p:cNvPr id="38933" name="Text Box 25"/>
              <p:cNvSpPr txBox="1">
                <a:spLocks noChangeArrowheads="1"/>
              </p:cNvSpPr>
              <p:nvPr/>
            </p:nvSpPr>
            <p:spPr bwMode="auto">
              <a:xfrm>
                <a:off x="3971" y="1189"/>
                <a:ext cx="1901" cy="192"/>
              </a:xfrm>
              <a:prstGeom prst="rect">
                <a:avLst/>
              </a:prstGeom>
              <a:noFill/>
              <a:ln w="9525">
                <a:noFill/>
                <a:miter lim="800000"/>
                <a:headEnd/>
                <a:tailEnd/>
              </a:ln>
            </p:spPr>
            <p:txBody>
              <a:bodyPr>
                <a:spAutoFit/>
              </a:bodyPr>
              <a:lstStyle/>
              <a:p>
                <a:r>
                  <a:rPr lang="en-US" sz="1400" b="1">
                    <a:solidFill>
                      <a:schemeClr val="tx2"/>
                    </a:solidFill>
                  </a:rPr>
                  <a:t>CaO</a:t>
                </a:r>
                <a:r>
                  <a:rPr lang="en-US" sz="1400" b="1">
                    <a:solidFill>
                      <a:schemeClr val="bg2"/>
                    </a:solidFill>
                  </a:rPr>
                  <a:t>               </a:t>
                </a:r>
                <a:r>
                  <a:rPr lang="en-US" sz="1400" b="1">
                    <a:solidFill>
                      <a:schemeClr val="accent2"/>
                    </a:solidFill>
                  </a:rPr>
                  <a:t>F-C</a:t>
                </a:r>
                <a:r>
                  <a:rPr lang="en-US" sz="1400" b="1" baseline="-25000">
                    <a:solidFill>
                      <a:schemeClr val="accent2"/>
                    </a:solidFill>
                  </a:rPr>
                  <a:t>3</a:t>
                </a:r>
                <a:r>
                  <a:rPr lang="en-US" sz="1400" b="1">
                    <a:solidFill>
                      <a:schemeClr val="accent2"/>
                    </a:solidFill>
                  </a:rPr>
                  <a:t>S</a:t>
                </a:r>
                <a:r>
                  <a:rPr lang="en-US" sz="1400" b="1">
                    <a:solidFill>
                      <a:schemeClr val="accent1"/>
                    </a:solidFill>
                  </a:rPr>
                  <a:t>               </a:t>
                </a:r>
                <a:r>
                  <a:rPr lang="en-US" sz="1400" b="1">
                    <a:solidFill>
                      <a:srgbClr val="3366FF"/>
                    </a:solidFill>
                  </a:rPr>
                  <a:t>C</a:t>
                </a:r>
                <a:r>
                  <a:rPr lang="en-US" sz="1400" b="1" baseline="-25000">
                    <a:solidFill>
                      <a:srgbClr val="3366FF"/>
                    </a:solidFill>
                  </a:rPr>
                  <a:t>2</a:t>
                </a:r>
                <a:r>
                  <a:rPr lang="en-US" sz="1400" b="1">
                    <a:solidFill>
                      <a:srgbClr val="3366FF"/>
                    </a:solidFill>
                  </a:rPr>
                  <a:t>S</a:t>
                </a:r>
                <a:endParaRPr lang="en-US" sz="1400" b="1" baseline="-25000">
                  <a:solidFill>
                    <a:srgbClr val="3366FF"/>
                  </a:solidFill>
                </a:endParaRPr>
              </a:p>
            </p:txBody>
          </p:sp>
          <p:sp>
            <p:nvSpPr>
              <p:cNvPr id="38934" name="Line 26"/>
              <p:cNvSpPr>
                <a:spLocks noChangeShapeType="1"/>
              </p:cNvSpPr>
              <p:nvPr/>
            </p:nvSpPr>
            <p:spPr bwMode="auto">
              <a:xfrm>
                <a:off x="3972" y="1986"/>
                <a:ext cx="972" cy="312"/>
              </a:xfrm>
              <a:prstGeom prst="line">
                <a:avLst/>
              </a:prstGeom>
              <a:noFill/>
              <a:ln w="38100">
                <a:solidFill>
                  <a:srgbClr val="339966"/>
                </a:solidFill>
                <a:round/>
                <a:headEnd/>
                <a:tailEnd/>
              </a:ln>
            </p:spPr>
            <p:txBody>
              <a:bodyPr wrap="none" anchor="ctr"/>
              <a:lstStyle/>
              <a:p>
                <a:endParaRPr lang="de-DE"/>
              </a:p>
            </p:txBody>
          </p:sp>
          <p:sp>
            <p:nvSpPr>
              <p:cNvPr id="38935" name="Line 27"/>
              <p:cNvSpPr>
                <a:spLocks noChangeShapeType="1"/>
              </p:cNvSpPr>
              <p:nvPr/>
            </p:nvSpPr>
            <p:spPr bwMode="auto">
              <a:xfrm flipV="1">
                <a:off x="4716" y="2136"/>
                <a:ext cx="984" cy="150"/>
              </a:xfrm>
              <a:prstGeom prst="line">
                <a:avLst/>
              </a:prstGeom>
              <a:noFill/>
              <a:ln w="38100">
                <a:solidFill>
                  <a:srgbClr val="339966"/>
                </a:solidFill>
                <a:round/>
                <a:headEnd/>
                <a:tailEnd/>
              </a:ln>
            </p:spPr>
            <p:txBody>
              <a:bodyPr wrap="none" anchor="ctr"/>
              <a:lstStyle/>
              <a:p>
                <a:endParaRPr lang="de-DE"/>
              </a:p>
            </p:txBody>
          </p:sp>
        </p:grpSp>
      </p:grpSp>
      <p:sp>
        <p:nvSpPr>
          <p:cNvPr id="38916" name="Rectangle 28"/>
          <p:cNvSpPr>
            <a:spLocks noChangeArrowheads="1"/>
          </p:cNvSpPr>
          <p:nvPr/>
        </p:nvSpPr>
        <p:spPr bwMode="auto">
          <a:xfrm>
            <a:off x="868363" y="1349375"/>
            <a:ext cx="3598862" cy="679450"/>
          </a:xfrm>
          <a:prstGeom prst="rect">
            <a:avLst/>
          </a:prstGeom>
          <a:noFill/>
          <a:ln w="38100">
            <a:solidFill>
              <a:srgbClr val="E6280F"/>
            </a:solidFill>
            <a:miter lim="800000"/>
            <a:headEnd/>
            <a:tailEnd/>
          </a:ln>
        </p:spPr>
        <p:txBody>
          <a:bodyPr/>
          <a:lstStyle/>
          <a:p>
            <a:r>
              <a:rPr lang="en-US"/>
              <a:t>Chemical potential of pure CaO, C</a:t>
            </a:r>
            <a:r>
              <a:rPr lang="en-US" baseline="-25000"/>
              <a:t>2</a:t>
            </a:r>
            <a:r>
              <a:rPr lang="en-US"/>
              <a:t>S and C</a:t>
            </a:r>
            <a:r>
              <a:rPr lang="en-US" baseline="-25000"/>
              <a:t>3</a:t>
            </a:r>
            <a:r>
              <a:rPr lang="en-US"/>
              <a:t>S at 1100° C</a:t>
            </a:r>
            <a:endParaRPr lang="en-US" i="1"/>
          </a:p>
        </p:txBody>
      </p:sp>
      <p:sp>
        <p:nvSpPr>
          <p:cNvPr id="38917" name="Rectangle 29"/>
          <p:cNvSpPr>
            <a:spLocks noChangeArrowheads="1"/>
          </p:cNvSpPr>
          <p:nvPr/>
        </p:nvSpPr>
        <p:spPr bwMode="auto">
          <a:xfrm>
            <a:off x="5926138" y="1349375"/>
            <a:ext cx="3598862" cy="679450"/>
          </a:xfrm>
          <a:prstGeom prst="rect">
            <a:avLst/>
          </a:prstGeom>
          <a:noFill/>
          <a:ln w="38100">
            <a:solidFill>
              <a:srgbClr val="E6280F"/>
            </a:solidFill>
            <a:miter lim="800000"/>
            <a:headEnd/>
            <a:tailEnd/>
          </a:ln>
        </p:spPr>
        <p:txBody>
          <a:bodyPr/>
          <a:lstStyle/>
          <a:p>
            <a:r>
              <a:rPr lang="en-US"/>
              <a:t>Chemical potential of CaO, C</a:t>
            </a:r>
            <a:r>
              <a:rPr lang="en-US" baseline="-25000"/>
              <a:t>2</a:t>
            </a:r>
            <a:r>
              <a:rPr lang="en-US"/>
              <a:t>S and F-containing C</a:t>
            </a:r>
            <a:r>
              <a:rPr lang="en-US" baseline="-25000"/>
              <a:t>3</a:t>
            </a:r>
            <a:r>
              <a:rPr lang="en-US"/>
              <a:t>S at 1100° C</a:t>
            </a:r>
            <a:endParaRPr lang="en-US" i="1"/>
          </a:p>
        </p:txBody>
      </p:sp>
      <p:sp>
        <p:nvSpPr>
          <p:cNvPr id="38918" name="Rectangle 30"/>
          <p:cNvSpPr>
            <a:spLocks noChangeArrowheads="1"/>
          </p:cNvSpPr>
          <p:nvPr/>
        </p:nvSpPr>
        <p:spPr bwMode="auto">
          <a:xfrm>
            <a:off x="990600" y="5341938"/>
            <a:ext cx="3598863" cy="404812"/>
          </a:xfrm>
          <a:prstGeom prst="rect">
            <a:avLst/>
          </a:prstGeom>
          <a:noFill/>
          <a:ln w="38100">
            <a:solidFill>
              <a:srgbClr val="339966"/>
            </a:solidFill>
            <a:miter lim="800000"/>
            <a:headEnd/>
            <a:tailEnd/>
          </a:ln>
        </p:spPr>
        <p:txBody>
          <a:bodyPr/>
          <a:lstStyle/>
          <a:p>
            <a:r>
              <a:rPr lang="en-US" b="1"/>
              <a:t>CaO and C</a:t>
            </a:r>
            <a:r>
              <a:rPr lang="en-US" b="1" baseline="-25000"/>
              <a:t>2</a:t>
            </a:r>
            <a:r>
              <a:rPr lang="en-US" b="1"/>
              <a:t>S stable at 1100° C</a:t>
            </a:r>
            <a:endParaRPr lang="en-US" b="1" i="1"/>
          </a:p>
        </p:txBody>
      </p:sp>
      <p:sp>
        <p:nvSpPr>
          <p:cNvPr id="38919" name="Rectangle 31"/>
          <p:cNvSpPr>
            <a:spLocks noChangeArrowheads="1"/>
          </p:cNvSpPr>
          <p:nvPr/>
        </p:nvSpPr>
        <p:spPr bwMode="auto">
          <a:xfrm>
            <a:off x="6138863" y="5321300"/>
            <a:ext cx="1619250" cy="990600"/>
          </a:xfrm>
          <a:prstGeom prst="rect">
            <a:avLst/>
          </a:prstGeom>
          <a:noFill/>
          <a:ln w="38100">
            <a:solidFill>
              <a:srgbClr val="339966"/>
            </a:solidFill>
            <a:miter lim="800000"/>
            <a:headEnd/>
            <a:tailEnd/>
          </a:ln>
        </p:spPr>
        <p:txBody>
          <a:bodyPr/>
          <a:lstStyle/>
          <a:p>
            <a:r>
              <a:rPr lang="en-US" b="1"/>
              <a:t>CaO and </a:t>
            </a:r>
            <a:r>
              <a:rPr lang="en-US" b="1">
                <a:solidFill>
                  <a:schemeClr val="accent2"/>
                </a:solidFill>
              </a:rPr>
              <a:t>C</a:t>
            </a:r>
            <a:r>
              <a:rPr lang="en-US" b="1" baseline="-25000">
                <a:solidFill>
                  <a:schemeClr val="accent2"/>
                </a:solidFill>
              </a:rPr>
              <a:t>3</a:t>
            </a:r>
            <a:r>
              <a:rPr lang="en-US" b="1">
                <a:solidFill>
                  <a:schemeClr val="accent2"/>
                </a:solidFill>
              </a:rPr>
              <a:t>S</a:t>
            </a:r>
            <a:r>
              <a:rPr lang="en-US" b="1"/>
              <a:t> stable at 1100° C</a:t>
            </a:r>
            <a:endParaRPr lang="en-US" b="1" i="1"/>
          </a:p>
        </p:txBody>
      </p:sp>
      <p:sp>
        <p:nvSpPr>
          <p:cNvPr id="38920" name="Rectangle 32"/>
          <p:cNvSpPr>
            <a:spLocks noChangeArrowheads="1"/>
          </p:cNvSpPr>
          <p:nvPr/>
        </p:nvSpPr>
        <p:spPr bwMode="auto">
          <a:xfrm>
            <a:off x="7999413" y="5321300"/>
            <a:ext cx="1619250" cy="990600"/>
          </a:xfrm>
          <a:prstGeom prst="rect">
            <a:avLst/>
          </a:prstGeom>
          <a:noFill/>
          <a:ln w="38100">
            <a:solidFill>
              <a:srgbClr val="339966"/>
            </a:solidFill>
            <a:miter lim="800000"/>
            <a:headEnd/>
            <a:tailEnd/>
          </a:ln>
        </p:spPr>
        <p:txBody>
          <a:bodyPr/>
          <a:lstStyle/>
          <a:p>
            <a:r>
              <a:rPr lang="en-US" b="1">
                <a:solidFill>
                  <a:schemeClr val="accent2"/>
                </a:solidFill>
              </a:rPr>
              <a:t>C</a:t>
            </a:r>
            <a:r>
              <a:rPr lang="en-US" b="1" baseline="-25000">
                <a:solidFill>
                  <a:schemeClr val="accent2"/>
                </a:solidFill>
              </a:rPr>
              <a:t>3</a:t>
            </a:r>
            <a:r>
              <a:rPr lang="en-US" b="1">
                <a:solidFill>
                  <a:schemeClr val="accent2"/>
                </a:solidFill>
              </a:rPr>
              <a:t>S</a:t>
            </a:r>
            <a:r>
              <a:rPr lang="en-US" b="1"/>
              <a:t> and C</a:t>
            </a:r>
            <a:r>
              <a:rPr lang="en-US" b="1" baseline="-25000"/>
              <a:t>2</a:t>
            </a:r>
            <a:r>
              <a:rPr lang="en-US" b="1"/>
              <a:t>S stable at 1100° C</a:t>
            </a:r>
            <a:endParaRPr lang="en-US" b="1" i="1"/>
          </a:p>
        </p:txBody>
      </p:sp>
      <p:sp>
        <p:nvSpPr>
          <p:cNvPr id="38921" name="Rectangle 33"/>
          <p:cNvSpPr>
            <a:spLocks noChangeArrowheads="1"/>
          </p:cNvSpPr>
          <p:nvPr/>
        </p:nvSpPr>
        <p:spPr bwMode="auto">
          <a:xfrm>
            <a:off x="504825" y="331788"/>
            <a:ext cx="8774113" cy="792162"/>
          </a:xfrm>
          <a:prstGeom prst="rect">
            <a:avLst/>
          </a:prstGeom>
          <a:noFill/>
          <a:ln w="9525">
            <a:noFill/>
            <a:miter lim="800000"/>
            <a:headEnd/>
            <a:tailEnd/>
          </a:ln>
        </p:spPr>
        <p:txBody>
          <a:bodyPr lIns="0" tIns="0" rIns="0" bIns="7200" anchor="b"/>
          <a:lstStyle/>
          <a:p>
            <a:pPr>
              <a:lnSpc>
                <a:spcPct val="95000"/>
              </a:lnSpc>
            </a:pPr>
            <a:r>
              <a:rPr lang="en-US" sz="2400" b="1"/>
              <a:t>Principle of F-mineralization - thermodynamics</a:t>
            </a:r>
          </a:p>
        </p:txBody>
      </p:sp>
      <p:sp>
        <p:nvSpPr>
          <p:cNvPr id="38922" name="AutoShape 34"/>
          <p:cNvSpPr>
            <a:spLocks noChangeArrowheads="1"/>
          </p:cNvSpPr>
          <p:nvPr/>
        </p:nvSpPr>
        <p:spPr bwMode="auto">
          <a:xfrm>
            <a:off x="7559675" y="3092450"/>
            <a:ext cx="333375" cy="676275"/>
          </a:xfrm>
          <a:prstGeom prst="downArrow">
            <a:avLst>
              <a:gd name="adj1" fmla="val 50000"/>
              <a:gd name="adj2" fmla="val 50714"/>
            </a:avLst>
          </a:prstGeom>
          <a:noFill/>
          <a:ln w="38100">
            <a:solidFill>
              <a:srgbClr val="E6280F"/>
            </a:solidFill>
            <a:miter lim="800000"/>
            <a:headEnd/>
            <a:tailEnd/>
          </a:ln>
        </p:spPr>
        <p:txBody>
          <a:bodyPr wrap="none" anchor="ctr"/>
          <a:lstStyle/>
          <a:p>
            <a:endParaRPr lang="en-US"/>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200F977-37C8-4B5E-BC85-73BA12932957}" type="slidenum">
              <a:rPr lang="en-US" sz="800"/>
              <a:pPr algn="r"/>
              <a:t>25</a:t>
            </a:fld>
            <a:endParaRPr lang="en-US" sz="800"/>
          </a:p>
        </p:txBody>
      </p:sp>
      <p:sp>
        <p:nvSpPr>
          <p:cNvPr id="39938"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sz="2400" b="1"/>
              <a:t>Mineralizing effects of F - kinetics</a:t>
            </a:r>
          </a:p>
        </p:txBody>
      </p:sp>
      <p:pic>
        <p:nvPicPr>
          <p:cNvPr id="39939" name="Picture 3"/>
          <p:cNvPicPr>
            <a:picLocks noChangeAspect="1" noChangeArrowheads="1"/>
          </p:cNvPicPr>
          <p:nvPr/>
        </p:nvPicPr>
        <p:blipFill>
          <a:blip r:embed="rId2"/>
          <a:srcRect/>
          <a:stretch>
            <a:fillRect/>
          </a:stretch>
        </p:blipFill>
        <p:spPr bwMode="auto">
          <a:xfrm>
            <a:off x="2311400" y="1268413"/>
            <a:ext cx="4476750" cy="3876675"/>
          </a:xfrm>
          <a:prstGeom prst="rect">
            <a:avLst/>
          </a:prstGeom>
          <a:noFill/>
          <a:ln w="9525">
            <a:noFill/>
            <a:miter lim="800000"/>
            <a:headEnd/>
            <a:tailEnd/>
          </a:ln>
        </p:spPr>
      </p:pic>
      <p:sp>
        <p:nvSpPr>
          <p:cNvPr id="39940" name="Rectangle 4"/>
          <p:cNvSpPr>
            <a:spLocks noChangeArrowheads="1"/>
          </p:cNvSpPr>
          <p:nvPr/>
        </p:nvSpPr>
        <p:spPr bwMode="auto">
          <a:xfrm>
            <a:off x="3111500" y="5416550"/>
            <a:ext cx="3419475" cy="719138"/>
          </a:xfrm>
          <a:prstGeom prst="rect">
            <a:avLst/>
          </a:prstGeom>
          <a:noFill/>
          <a:ln w="38100">
            <a:solidFill>
              <a:srgbClr val="339966"/>
            </a:solidFill>
            <a:miter lim="800000"/>
            <a:headEnd/>
            <a:tailEnd/>
          </a:ln>
        </p:spPr>
        <p:txBody>
          <a:bodyPr/>
          <a:lstStyle/>
          <a:p>
            <a:r>
              <a:rPr lang="en-US" b="1"/>
              <a:t>Increased rate or reduced temperature by F addition</a:t>
            </a:r>
            <a:endParaRPr lang="en-US" b="1" i="1"/>
          </a:p>
        </p:txBody>
      </p:sp>
      <p:sp>
        <p:nvSpPr>
          <p:cNvPr id="39941" name="Text Box 5"/>
          <p:cNvSpPr txBox="1">
            <a:spLocks noChangeArrowheads="1"/>
          </p:cNvSpPr>
          <p:nvPr/>
        </p:nvSpPr>
        <p:spPr bwMode="auto">
          <a:xfrm rot="-5400000">
            <a:off x="1440657" y="2817018"/>
            <a:ext cx="1631950" cy="366713"/>
          </a:xfrm>
          <a:prstGeom prst="rect">
            <a:avLst/>
          </a:prstGeom>
          <a:noFill/>
          <a:ln w="9525">
            <a:noFill/>
            <a:miter lim="800000"/>
            <a:headEnd/>
            <a:tailEnd/>
          </a:ln>
        </p:spPr>
        <p:txBody>
          <a:bodyPr wrap="none">
            <a:spAutoFit/>
          </a:bodyPr>
          <a:lstStyle/>
          <a:p>
            <a:r>
              <a:rPr lang="en-US"/>
              <a:t>Reaction Rate</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6DAF4D7-085C-4523-9119-61CD7990AF04}" type="slidenum">
              <a:rPr lang="en-US" sz="800">
                <a:solidFill>
                  <a:schemeClr val="tx2"/>
                </a:solidFill>
              </a:rPr>
              <a:pPr algn="r"/>
              <a:t>26</a:t>
            </a:fld>
            <a:endParaRPr lang="en-US" sz="800">
              <a:solidFill>
                <a:schemeClr val="tx2"/>
              </a:solidFill>
            </a:endParaRPr>
          </a:p>
        </p:txBody>
      </p:sp>
      <p:sp>
        <p:nvSpPr>
          <p:cNvPr id="40962"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sz="2400" b="1">
                <a:solidFill>
                  <a:schemeClr val="tx2"/>
                </a:solidFill>
              </a:rPr>
              <a:t>Example: Clinker microstructure Saraburi 1</a:t>
            </a:r>
          </a:p>
        </p:txBody>
      </p:sp>
      <p:pic>
        <p:nvPicPr>
          <p:cNvPr id="40963" name="Picture 3"/>
          <p:cNvPicPr>
            <a:picLocks noChangeAspect="1" noChangeArrowheads="1"/>
          </p:cNvPicPr>
          <p:nvPr/>
        </p:nvPicPr>
        <p:blipFill>
          <a:blip r:embed="rId2"/>
          <a:srcRect/>
          <a:stretch>
            <a:fillRect/>
          </a:stretch>
        </p:blipFill>
        <p:spPr bwMode="auto">
          <a:xfrm>
            <a:off x="560388" y="1217613"/>
            <a:ext cx="4138612" cy="3101975"/>
          </a:xfrm>
          <a:prstGeom prst="rect">
            <a:avLst/>
          </a:prstGeom>
          <a:noFill/>
          <a:ln w="9525">
            <a:noFill/>
            <a:miter lim="800000"/>
            <a:headEnd/>
            <a:tailEnd/>
          </a:ln>
        </p:spPr>
      </p:pic>
      <p:pic>
        <p:nvPicPr>
          <p:cNvPr id="40964" name="Picture 4"/>
          <p:cNvPicPr>
            <a:picLocks noChangeAspect="1" noChangeArrowheads="1"/>
          </p:cNvPicPr>
          <p:nvPr/>
        </p:nvPicPr>
        <p:blipFill>
          <a:blip r:embed="rId3"/>
          <a:srcRect/>
          <a:stretch>
            <a:fillRect/>
          </a:stretch>
        </p:blipFill>
        <p:spPr bwMode="auto">
          <a:xfrm>
            <a:off x="573088" y="4337050"/>
            <a:ext cx="4138612" cy="1962150"/>
          </a:xfrm>
          <a:prstGeom prst="rect">
            <a:avLst/>
          </a:prstGeom>
          <a:solidFill>
            <a:schemeClr val="bg1"/>
          </a:solidFill>
          <a:ln w="9525">
            <a:noFill/>
            <a:miter lim="800000"/>
            <a:headEnd/>
            <a:tailEnd/>
          </a:ln>
        </p:spPr>
      </p:pic>
      <p:pic>
        <p:nvPicPr>
          <p:cNvPr id="40965" name="Picture 5" descr="B_005129"/>
          <p:cNvPicPr>
            <a:picLocks noChangeAspect="1" noChangeArrowheads="1"/>
          </p:cNvPicPr>
          <p:nvPr/>
        </p:nvPicPr>
        <p:blipFill>
          <a:blip r:embed="rId4"/>
          <a:srcRect/>
          <a:stretch>
            <a:fillRect/>
          </a:stretch>
        </p:blipFill>
        <p:spPr bwMode="auto">
          <a:xfrm>
            <a:off x="4725988" y="1216025"/>
            <a:ext cx="4138612" cy="3105150"/>
          </a:xfrm>
          <a:prstGeom prst="rect">
            <a:avLst/>
          </a:prstGeom>
          <a:noFill/>
          <a:ln w="9525">
            <a:noFill/>
            <a:miter lim="800000"/>
            <a:headEnd/>
            <a:tailEnd/>
          </a:ln>
        </p:spPr>
      </p:pic>
      <p:pic>
        <p:nvPicPr>
          <p:cNvPr id="40966" name="Picture 6"/>
          <p:cNvPicPr>
            <a:picLocks noChangeAspect="1" noChangeArrowheads="1"/>
          </p:cNvPicPr>
          <p:nvPr/>
        </p:nvPicPr>
        <p:blipFill>
          <a:blip r:embed="rId5"/>
          <a:srcRect/>
          <a:stretch>
            <a:fillRect/>
          </a:stretch>
        </p:blipFill>
        <p:spPr bwMode="auto">
          <a:xfrm>
            <a:off x="4745038" y="4337050"/>
            <a:ext cx="4138612" cy="1962150"/>
          </a:xfrm>
          <a:prstGeom prst="rect">
            <a:avLst/>
          </a:prstGeom>
          <a:solidFill>
            <a:schemeClr val="bg1"/>
          </a:solidFill>
          <a:ln w="9525">
            <a:noFill/>
            <a:miter lim="800000"/>
            <a:headEnd/>
            <a:tailEnd/>
          </a:ln>
        </p:spPr>
      </p:pic>
      <p:sp>
        <p:nvSpPr>
          <p:cNvPr id="40967" name="Text Box 7"/>
          <p:cNvSpPr txBox="1">
            <a:spLocks noChangeArrowheads="1"/>
          </p:cNvSpPr>
          <p:nvPr/>
        </p:nvSpPr>
        <p:spPr bwMode="auto">
          <a:xfrm>
            <a:off x="741363" y="3752850"/>
            <a:ext cx="900112" cy="374650"/>
          </a:xfrm>
          <a:prstGeom prst="rect">
            <a:avLst/>
          </a:prstGeom>
          <a:solidFill>
            <a:srgbClr val="FFFF99"/>
          </a:solidFill>
          <a:ln w="38100">
            <a:solidFill>
              <a:schemeClr val="accent2"/>
            </a:solidFill>
            <a:miter lim="800000"/>
            <a:headEnd/>
            <a:tailEnd/>
          </a:ln>
        </p:spPr>
        <p:txBody>
          <a:bodyPr wrap="none">
            <a:spAutoFit/>
          </a:bodyPr>
          <a:lstStyle/>
          <a:p>
            <a:r>
              <a:rPr lang="en-US" sz="1600" b="1">
                <a:solidFill>
                  <a:schemeClr val="accent2"/>
                </a:solidFill>
              </a:rPr>
              <a:t>normal</a:t>
            </a:r>
          </a:p>
        </p:txBody>
      </p:sp>
      <p:sp>
        <p:nvSpPr>
          <p:cNvPr id="40968" name="Text Box 8"/>
          <p:cNvSpPr txBox="1">
            <a:spLocks noChangeArrowheads="1"/>
          </p:cNvSpPr>
          <p:nvPr/>
        </p:nvSpPr>
        <p:spPr bwMode="auto">
          <a:xfrm>
            <a:off x="4881563" y="3773488"/>
            <a:ext cx="1341437" cy="374650"/>
          </a:xfrm>
          <a:prstGeom prst="rect">
            <a:avLst/>
          </a:prstGeom>
          <a:solidFill>
            <a:srgbClr val="FFFF99"/>
          </a:solidFill>
          <a:ln w="38100">
            <a:solidFill>
              <a:schemeClr val="accent2"/>
            </a:solidFill>
            <a:miter lim="800000"/>
            <a:headEnd/>
            <a:tailEnd/>
          </a:ln>
        </p:spPr>
        <p:txBody>
          <a:bodyPr wrap="none">
            <a:spAutoFit/>
          </a:bodyPr>
          <a:lstStyle/>
          <a:p>
            <a:r>
              <a:rPr lang="en-US" sz="1600" b="1">
                <a:solidFill>
                  <a:schemeClr val="accent2"/>
                </a:solidFill>
              </a:rPr>
              <a:t>mineralized</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3F499AC-37BC-47D0-BD9A-35EFAC2B91E0}" type="slidenum">
              <a:rPr lang="en-US" sz="800"/>
              <a:pPr algn="r"/>
              <a:t>27</a:t>
            </a:fld>
            <a:endParaRPr lang="en-US" sz="800"/>
          </a:p>
        </p:txBody>
      </p:sp>
      <p:graphicFrame>
        <p:nvGraphicFramePr>
          <p:cNvPr id="15" name="Chart 14"/>
          <p:cNvGraphicFramePr>
            <a:graphicFrameLocks/>
          </p:cNvGraphicFramePr>
          <p:nvPr/>
        </p:nvGraphicFramePr>
        <p:xfrm>
          <a:off x="427437" y="1095028"/>
          <a:ext cx="8280000" cy="5220000"/>
        </p:xfrm>
        <a:graphic>
          <a:graphicData uri="http://schemas.openxmlformats.org/drawingml/2006/chart">
            <c:chart xmlns:c="http://schemas.openxmlformats.org/drawingml/2006/chart" xmlns:r="http://schemas.openxmlformats.org/officeDocument/2006/relationships" r:id="rId2"/>
          </a:graphicData>
        </a:graphic>
      </p:graphicFrame>
      <p:sp>
        <p:nvSpPr>
          <p:cNvPr id="41987" name="Rectangle 3"/>
          <p:cNvSpPr>
            <a:spLocks noChangeArrowheads="1"/>
          </p:cNvSpPr>
          <p:nvPr/>
        </p:nvSpPr>
        <p:spPr bwMode="auto">
          <a:xfrm>
            <a:off x="487363" y="303213"/>
            <a:ext cx="8774112" cy="792162"/>
          </a:xfrm>
          <a:prstGeom prst="rect">
            <a:avLst/>
          </a:prstGeom>
          <a:noFill/>
          <a:ln w="9525">
            <a:noFill/>
            <a:miter lim="800000"/>
            <a:headEnd/>
            <a:tailEnd/>
          </a:ln>
        </p:spPr>
        <p:txBody>
          <a:bodyPr lIns="0" tIns="0" rIns="0" bIns="7200" anchor="b"/>
          <a:lstStyle/>
          <a:p>
            <a:pPr>
              <a:lnSpc>
                <a:spcPct val="95000"/>
              </a:lnSpc>
            </a:pPr>
            <a:r>
              <a:rPr lang="en-US" sz="2400" b="1" dirty="0"/>
              <a:t>Visualizing Improved Clinker Factor (</a:t>
            </a:r>
            <a:r>
              <a:rPr lang="en-US" sz="2400" b="1" dirty="0" smtClean="0"/>
              <a:t>e.g. </a:t>
            </a:r>
            <a:r>
              <a:rPr lang="en-US" sz="2400" b="1" dirty="0" err="1"/>
              <a:t>Fès</a:t>
            </a:r>
            <a:r>
              <a:rPr lang="en-US" sz="2400" b="1" dirty="0"/>
              <a:t>)</a:t>
            </a:r>
          </a:p>
        </p:txBody>
      </p:sp>
      <p:sp>
        <p:nvSpPr>
          <p:cNvPr id="41988" name="TextBox 13"/>
          <p:cNvSpPr txBox="1">
            <a:spLocks noChangeArrowheads="1"/>
          </p:cNvSpPr>
          <p:nvPr/>
        </p:nvSpPr>
        <p:spPr bwMode="auto">
          <a:xfrm>
            <a:off x="2289175" y="5197475"/>
            <a:ext cx="973138" cy="457200"/>
          </a:xfrm>
          <a:prstGeom prst="rect">
            <a:avLst/>
          </a:prstGeom>
          <a:noFill/>
          <a:ln w="9525">
            <a:noFill/>
            <a:miter lim="800000"/>
            <a:headEnd/>
            <a:tailEnd/>
          </a:ln>
        </p:spPr>
        <p:txBody>
          <a:bodyPr wrap="none">
            <a:spAutoFit/>
          </a:bodyPr>
          <a:lstStyle/>
          <a:p>
            <a:r>
              <a:rPr lang="en-US" sz="2400" b="1">
                <a:solidFill>
                  <a:srgbClr val="FFFF00"/>
                </a:solidFill>
              </a:rPr>
              <a:t>+27%</a:t>
            </a:r>
          </a:p>
        </p:txBody>
      </p:sp>
      <p:sp>
        <p:nvSpPr>
          <p:cNvPr id="41989" name="TextBox 15"/>
          <p:cNvSpPr txBox="1">
            <a:spLocks noChangeArrowheads="1"/>
          </p:cNvSpPr>
          <p:nvPr/>
        </p:nvSpPr>
        <p:spPr bwMode="auto">
          <a:xfrm>
            <a:off x="4594225" y="5218113"/>
            <a:ext cx="973138" cy="457200"/>
          </a:xfrm>
          <a:prstGeom prst="rect">
            <a:avLst/>
          </a:prstGeom>
          <a:noFill/>
          <a:ln w="9525">
            <a:noFill/>
            <a:miter lim="800000"/>
            <a:headEnd/>
            <a:tailEnd/>
          </a:ln>
        </p:spPr>
        <p:txBody>
          <a:bodyPr wrap="none">
            <a:spAutoFit/>
          </a:bodyPr>
          <a:lstStyle/>
          <a:p>
            <a:r>
              <a:rPr lang="en-US" sz="2400" b="1">
                <a:solidFill>
                  <a:srgbClr val="FFFF00"/>
                </a:solidFill>
              </a:rPr>
              <a:t>+18%</a:t>
            </a:r>
          </a:p>
        </p:txBody>
      </p:sp>
      <p:sp>
        <p:nvSpPr>
          <p:cNvPr id="41990" name="TextBox 16"/>
          <p:cNvSpPr txBox="1">
            <a:spLocks noChangeArrowheads="1"/>
          </p:cNvSpPr>
          <p:nvPr/>
        </p:nvSpPr>
        <p:spPr bwMode="auto">
          <a:xfrm>
            <a:off x="6970713" y="5205413"/>
            <a:ext cx="973137" cy="457200"/>
          </a:xfrm>
          <a:prstGeom prst="rect">
            <a:avLst/>
          </a:prstGeom>
          <a:noFill/>
          <a:ln w="9525">
            <a:noFill/>
            <a:miter lim="800000"/>
            <a:headEnd/>
            <a:tailEnd/>
          </a:ln>
        </p:spPr>
        <p:txBody>
          <a:bodyPr wrap="none">
            <a:spAutoFit/>
          </a:bodyPr>
          <a:lstStyle/>
          <a:p>
            <a:r>
              <a:rPr lang="en-US" sz="2400" b="1">
                <a:solidFill>
                  <a:srgbClr val="FFFF00"/>
                </a:solidFill>
              </a:rPr>
              <a:t>+12%</a:t>
            </a:r>
          </a:p>
        </p:txBody>
      </p:sp>
      <p:cxnSp>
        <p:nvCxnSpPr>
          <p:cNvPr id="41991" name="Straight Arrow Connector 3"/>
          <p:cNvCxnSpPr>
            <a:cxnSpLocks noChangeShapeType="1"/>
          </p:cNvCxnSpPr>
          <p:nvPr/>
        </p:nvCxnSpPr>
        <p:spPr bwMode="auto">
          <a:xfrm>
            <a:off x="3065463" y="3946525"/>
            <a:ext cx="320675" cy="322263"/>
          </a:xfrm>
          <a:prstGeom prst="straightConnector1">
            <a:avLst/>
          </a:prstGeom>
          <a:noFill/>
          <a:ln w="9525" algn="ctr">
            <a:solidFill>
              <a:schemeClr val="accent1"/>
            </a:solidFill>
            <a:round/>
            <a:headEnd/>
            <a:tailEnd type="arrow" w="med" len="med"/>
          </a:ln>
        </p:spPr>
      </p:cxnSp>
      <p:sp>
        <p:nvSpPr>
          <p:cNvPr id="41992" name="TextBox 4"/>
          <p:cNvSpPr txBox="1">
            <a:spLocks noChangeArrowheads="1"/>
          </p:cNvSpPr>
          <p:nvPr/>
        </p:nvSpPr>
        <p:spPr bwMode="auto">
          <a:xfrm>
            <a:off x="3092450" y="3830638"/>
            <a:ext cx="935038" cy="274637"/>
          </a:xfrm>
          <a:prstGeom prst="rect">
            <a:avLst/>
          </a:prstGeom>
          <a:noFill/>
          <a:ln w="9525">
            <a:noFill/>
            <a:miter lim="800000"/>
            <a:headEnd/>
            <a:tailEnd/>
          </a:ln>
        </p:spPr>
        <p:txBody>
          <a:bodyPr wrap="none">
            <a:spAutoFit/>
          </a:bodyPr>
          <a:lstStyle/>
          <a:p>
            <a:r>
              <a:rPr lang="en-US" sz="1200"/>
              <a:t>-4% clinker</a:t>
            </a:r>
          </a:p>
        </p:txBody>
      </p:sp>
      <p:cxnSp>
        <p:nvCxnSpPr>
          <p:cNvPr id="41993" name="Straight Arrow Connector 17"/>
          <p:cNvCxnSpPr>
            <a:cxnSpLocks noChangeShapeType="1"/>
          </p:cNvCxnSpPr>
          <p:nvPr/>
        </p:nvCxnSpPr>
        <p:spPr bwMode="auto">
          <a:xfrm>
            <a:off x="5286375" y="3009900"/>
            <a:ext cx="300038" cy="296863"/>
          </a:xfrm>
          <a:prstGeom prst="straightConnector1">
            <a:avLst/>
          </a:prstGeom>
          <a:noFill/>
          <a:ln w="9525" algn="ctr">
            <a:solidFill>
              <a:schemeClr val="accent1"/>
            </a:solidFill>
            <a:round/>
            <a:headEnd/>
            <a:tailEnd type="arrow" w="med" len="med"/>
          </a:ln>
        </p:spPr>
      </p:cxnSp>
      <p:sp>
        <p:nvSpPr>
          <p:cNvPr id="41994" name="TextBox 18"/>
          <p:cNvSpPr txBox="1">
            <a:spLocks noChangeArrowheads="1"/>
          </p:cNvSpPr>
          <p:nvPr/>
        </p:nvSpPr>
        <p:spPr bwMode="auto">
          <a:xfrm>
            <a:off x="5410200" y="2906713"/>
            <a:ext cx="935038" cy="274637"/>
          </a:xfrm>
          <a:prstGeom prst="rect">
            <a:avLst/>
          </a:prstGeom>
          <a:noFill/>
          <a:ln w="9525">
            <a:noFill/>
            <a:miter lim="800000"/>
            <a:headEnd/>
            <a:tailEnd/>
          </a:ln>
        </p:spPr>
        <p:txBody>
          <a:bodyPr wrap="none">
            <a:spAutoFit/>
          </a:bodyPr>
          <a:lstStyle/>
          <a:p>
            <a:r>
              <a:rPr lang="en-US" sz="1200"/>
              <a:t>-4% clinker</a:t>
            </a:r>
          </a:p>
        </p:txBody>
      </p:sp>
      <p:cxnSp>
        <p:nvCxnSpPr>
          <p:cNvPr id="41995" name="Straight Arrow Connector 19"/>
          <p:cNvCxnSpPr>
            <a:cxnSpLocks noChangeShapeType="1"/>
          </p:cNvCxnSpPr>
          <p:nvPr/>
        </p:nvCxnSpPr>
        <p:spPr bwMode="auto">
          <a:xfrm>
            <a:off x="7626350" y="2192338"/>
            <a:ext cx="327025" cy="241300"/>
          </a:xfrm>
          <a:prstGeom prst="straightConnector1">
            <a:avLst/>
          </a:prstGeom>
          <a:noFill/>
          <a:ln w="9525" algn="ctr">
            <a:solidFill>
              <a:schemeClr val="accent1"/>
            </a:solidFill>
            <a:round/>
            <a:headEnd/>
            <a:tailEnd type="arrow" w="med" len="med"/>
          </a:ln>
        </p:spPr>
      </p:cxnSp>
      <p:sp>
        <p:nvSpPr>
          <p:cNvPr id="41996" name="TextBox 20"/>
          <p:cNvSpPr txBox="1">
            <a:spLocks noChangeArrowheads="1"/>
          </p:cNvSpPr>
          <p:nvPr/>
        </p:nvSpPr>
        <p:spPr bwMode="auto">
          <a:xfrm>
            <a:off x="7831138" y="2135188"/>
            <a:ext cx="935037" cy="274637"/>
          </a:xfrm>
          <a:prstGeom prst="rect">
            <a:avLst/>
          </a:prstGeom>
          <a:noFill/>
          <a:ln w="9525">
            <a:noFill/>
            <a:miter lim="800000"/>
            <a:headEnd/>
            <a:tailEnd/>
          </a:ln>
        </p:spPr>
        <p:txBody>
          <a:bodyPr wrap="none">
            <a:spAutoFit/>
          </a:bodyPr>
          <a:lstStyle/>
          <a:p>
            <a:r>
              <a:rPr lang="en-US" sz="1200"/>
              <a:t>-4% clinker</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FC3CC0A-D72B-4684-AC8E-147F2311C500}" type="slidenum">
              <a:rPr lang="en-US" sz="800"/>
              <a:pPr algn="r"/>
              <a:t>28</a:t>
            </a:fld>
            <a:endParaRPr lang="en-US" sz="800"/>
          </a:p>
        </p:txBody>
      </p:sp>
      <p:sp>
        <p:nvSpPr>
          <p:cNvPr id="43010"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sz="2400" b="1"/>
              <a:t>Challenge: F acts as a set retarder</a:t>
            </a:r>
          </a:p>
        </p:txBody>
      </p:sp>
      <p:pic>
        <p:nvPicPr>
          <p:cNvPr id="43011" name="Picture 3"/>
          <p:cNvPicPr>
            <a:picLocks noChangeAspect="1" noChangeArrowheads="1"/>
          </p:cNvPicPr>
          <p:nvPr/>
        </p:nvPicPr>
        <p:blipFill>
          <a:blip r:embed="rId2"/>
          <a:srcRect/>
          <a:stretch>
            <a:fillRect/>
          </a:stretch>
        </p:blipFill>
        <p:spPr bwMode="auto">
          <a:xfrm>
            <a:off x="488949" y="1066799"/>
            <a:ext cx="8668905" cy="5349875"/>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ABCCA26-443A-42E3-804C-92AC6DDB9AC9}" type="slidenum">
              <a:rPr lang="en-US" sz="800"/>
              <a:pPr algn="r"/>
              <a:t>29</a:t>
            </a:fld>
            <a:endParaRPr lang="en-US" sz="800"/>
          </a:p>
        </p:txBody>
      </p:sp>
      <p:sp>
        <p:nvSpPr>
          <p:cNvPr id="44034" name="Rectangle 3"/>
          <p:cNvSpPr>
            <a:spLocks noChangeArrowheads="1"/>
          </p:cNvSpPr>
          <p:nvPr/>
        </p:nvSpPr>
        <p:spPr bwMode="auto">
          <a:xfrm>
            <a:off x="560388" y="1309688"/>
            <a:ext cx="8785225" cy="5113337"/>
          </a:xfrm>
          <a:prstGeom prst="rect">
            <a:avLst/>
          </a:prstGeom>
          <a:noFill/>
          <a:ln w="9525">
            <a:noFill/>
            <a:miter lim="800000"/>
            <a:headEnd/>
            <a:tailEnd/>
          </a:ln>
        </p:spPr>
        <p:txBody>
          <a:bodyPr lIns="0" tIns="0" rIns="0" bIns="0"/>
          <a:lstStyle/>
          <a:p>
            <a:pPr marL="269875" indent="-269875">
              <a:lnSpc>
                <a:spcPct val="90000"/>
              </a:lnSpc>
              <a:spcBef>
                <a:spcPts val="1200"/>
              </a:spcBef>
              <a:buClr>
                <a:schemeClr val="accent1"/>
              </a:buClr>
              <a:buFont typeface="Arial" charset="0"/>
              <a:buChar char="•"/>
            </a:pPr>
            <a:r>
              <a:rPr lang="en-US" sz="2000" dirty="0"/>
              <a:t>Good preparation of an industrial mineralization trial is crucial</a:t>
            </a:r>
          </a:p>
          <a:p>
            <a:pPr marL="534988" lvl="1" indent="-265113">
              <a:spcBef>
                <a:spcPts val="1200"/>
              </a:spcBef>
              <a:buClr>
                <a:schemeClr val="accent1"/>
              </a:buClr>
              <a:buFont typeface="Arial" charset="0"/>
              <a:buChar char="•"/>
            </a:pPr>
            <a:r>
              <a:rPr lang="en-US" dirty="0"/>
              <a:t>adequate dosing system</a:t>
            </a:r>
          </a:p>
          <a:p>
            <a:pPr marL="534988" lvl="1" indent="-265113">
              <a:spcBef>
                <a:spcPts val="1200"/>
              </a:spcBef>
              <a:buClr>
                <a:schemeClr val="accent1"/>
              </a:buClr>
              <a:buFont typeface="Arial" charset="0"/>
              <a:buChar char="•"/>
            </a:pPr>
            <a:r>
              <a:rPr lang="en-US" dirty="0"/>
              <a:t>uniformity of fluorspar </a:t>
            </a:r>
            <a:r>
              <a:rPr lang="en-US" dirty="0" smtClean="0"/>
              <a:t>is more </a:t>
            </a:r>
            <a:r>
              <a:rPr lang="en-US" dirty="0"/>
              <a:t>important than </a:t>
            </a:r>
            <a:r>
              <a:rPr lang="en-US" dirty="0" smtClean="0"/>
              <a:t>its purity</a:t>
            </a:r>
            <a:endParaRPr lang="en-US" dirty="0"/>
          </a:p>
          <a:p>
            <a:pPr marL="534988" lvl="1" indent="-265113">
              <a:spcBef>
                <a:spcPts val="1200"/>
              </a:spcBef>
              <a:buClr>
                <a:schemeClr val="accent1"/>
              </a:buClr>
              <a:buFont typeface="Arial" charset="0"/>
              <a:buChar char="•"/>
            </a:pPr>
            <a:r>
              <a:rPr lang="en-US" dirty="0"/>
              <a:t>calibration of XRF for new clinker composition (higher LS)</a:t>
            </a:r>
          </a:p>
          <a:p>
            <a:pPr marL="269875" indent="-269875">
              <a:lnSpc>
                <a:spcPct val="90000"/>
              </a:lnSpc>
              <a:spcBef>
                <a:spcPts val="1200"/>
              </a:spcBef>
              <a:buClr>
                <a:schemeClr val="accent1"/>
              </a:buClr>
              <a:buFont typeface="Arial" charset="0"/>
              <a:buChar char="•"/>
            </a:pPr>
            <a:r>
              <a:rPr lang="en-US" sz="2000" dirty="0"/>
              <a:t>F analysis is possible by ion selective electrode (ISE) and XRF, but not trivial</a:t>
            </a:r>
          </a:p>
          <a:p>
            <a:pPr marL="534988" lvl="1" indent="-265113">
              <a:spcBef>
                <a:spcPts val="1200"/>
              </a:spcBef>
              <a:buClr>
                <a:schemeClr val="accent1"/>
              </a:buClr>
              <a:buFont typeface="Arial" charset="0"/>
              <a:buChar char="•"/>
            </a:pPr>
            <a:r>
              <a:rPr lang="en-US" dirty="0"/>
              <a:t>critical for ISE are sample dilution (matrix effect) and correct calibration when using direct measurement</a:t>
            </a:r>
          </a:p>
          <a:p>
            <a:pPr marL="534988" lvl="1" indent="-265113">
              <a:spcBef>
                <a:spcPts val="1200"/>
              </a:spcBef>
              <a:buClr>
                <a:schemeClr val="accent1"/>
              </a:buClr>
              <a:buFont typeface="Arial" charset="0"/>
              <a:buChar char="•"/>
            </a:pPr>
            <a:r>
              <a:rPr lang="en-US" dirty="0"/>
              <a:t>critical for X-ray fluorescence is the calibration with plant specific standards</a:t>
            </a:r>
          </a:p>
          <a:p>
            <a:pPr marL="269875" indent="-269875">
              <a:lnSpc>
                <a:spcPct val="90000"/>
              </a:lnSpc>
              <a:spcBef>
                <a:spcPts val="1200"/>
              </a:spcBef>
              <a:buClr>
                <a:schemeClr val="accent1"/>
              </a:buClr>
              <a:buFont typeface="Arial" charset="0"/>
              <a:buChar char="•"/>
            </a:pPr>
            <a:r>
              <a:rPr lang="en-US" sz="2000" dirty="0"/>
              <a:t>Good condition of kiln system is also important for burning of mineralized kiln feed</a:t>
            </a:r>
          </a:p>
          <a:p>
            <a:pPr marL="534988" lvl="1" indent="-265113">
              <a:spcBef>
                <a:spcPts val="1200"/>
              </a:spcBef>
              <a:buClr>
                <a:schemeClr val="accent1"/>
              </a:buClr>
              <a:buFont typeface="Arial" charset="0"/>
              <a:buChar char="•"/>
            </a:pPr>
            <a:r>
              <a:rPr lang="en-US" dirty="0"/>
              <a:t>preheater efficiency (false air) and cleaning</a:t>
            </a:r>
          </a:p>
          <a:p>
            <a:pPr marL="534988" lvl="1" indent="-265113">
              <a:spcBef>
                <a:spcPts val="1200"/>
              </a:spcBef>
              <a:buClr>
                <a:schemeClr val="accent1"/>
              </a:buClr>
              <a:buFont typeface="Arial" charset="0"/>
              <a:buChar char="•"/>
            </a:pPr>
            <a:r>
              <a:rPr lang="en-US" dirty="0"/>
              <a:t>impact of bypass operation</a:t>
            </a:r>
          </a:p>
        </p:txBody>
      </p:sp>
      <p:sp>
        <p:nvSpPr>
          <p:cNvPr id="44035"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sz="2400" b="1"/>
              <a:t>Experiences from industrial trials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6" name="Footer Placeholder 5"/>
          <p:cNvSpPr>
            <a:spLocks noGrp="1"/>
          </p:cNvSpPr>
          <p:nvPr>
            <p:ph type="ftr" sz="quarter" idx="10"/>
          </p:nvPr>
        </p:nvSpPr>
        <p:spPr/>
        <p:txBody>
          <a:bodyPr/>
          <a:lstStyle/>
          <a:p>
            <a:r>
              <a:rPr lang="en-US" dirty="0" smtClean="0"/>
              <a:t>Clinker characteristics, 2016-04-22   © 2015 </a:t>
            </a:r>
            <a:r>
              <a:rPr lang="en-US" dirty="0" err="1" smtClean="0"/>
              <a:t>LafargeHolcim</a:t>
            </a:r>
            <a:endParaRPr lang="en-US" dirty="0"/>
          </a:p>
        </p:txBody>
      </p:sp>
      <p:sp>
        <p:nvSpPr>
          <p:cNvPr id="7" name="Slide Number Placeholder 6"/>
          <p:cNvSpPr>
            <a:spLocks noGrp="1"/>
          </p:cNvSpPr>
          <p:nvPr>
            <p:ph type="sldNum" sz="quarter" idx="11"/>
          </p:nvPr>
        </p:nvSpPr>
        <p:spPr/>
        <p:txBody>
          <a:bodyPr/>
          <a:lstStyle/>
          <a:p>
            <a:pPr>
              <a:defRPr/>
            </a:pPr>
            <a:fld id="{2F3DD854-EFBC-4C50-BAD9-151CE22C75FA}" type="slidenum">
              <a:rPr lang="en-US" smtClean="0"/>
              <a:pPr>
                <a:defRPr/>
              </a:pPr>
              <a:t>3</a:t>
            </a:fld>
            <a:endParaRPr lang="en-US" dirty="0"/>
          </a:p>
        </p:txBody>
      </p:sp>
      <p:sp>
        <p:nvSpPr>
          <p:cNvPr id="8" name="TocEntry1"/>
          <p:cNvSpPr txBox="1"/>
          <p:nvPr>
            <p:custDataLst>
              <p:tags r:id="rId1"/>
            </p:custDataLst>
          </p:nvPr>
        </p:nvSpPr>
        <p:spPr>
          <a:xfrm>
            <a:off x="523875" y="14478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Clinker Formation and Burning: A short Overview</a:t>
            </a:r>
            <a:endParaRPr lang="en-US" sz="2200">
              <a:solidFill>
                <a:schemeClr val="dk1"/>
              </a:solidFill>
              <a:latin typeface="Arial"/>
            </a:endParaRPr>
          </a:p>
        </p:txBody>
      </p:sp>
      <p:cxnSp>
        <p:nvCxnSpPr>
          <p:cNvPr id="9" name="TocLine2"/>
          <p:cNvCxnSpPr/>
          <p:nvPr/>
        </p:nvCxnSpPr>
        <p:spPr>
          <a:xfrm>
            <a:off x="523875" y="18161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ocSlideNumber2"/>
          <p:cNvSpPr txBox="1"/>
          <p:nvPr>
            <p:custDataLst>
              <p:tags r:id="rId2"/>
            </p:custDataLst>
          </p:nvPr>
        </p:nvSpPr>
        <p:spPr>
          <a:xfrm>
            <a:off x="8445500" y="14478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5</a:t>
            </a:r>
            <a:endParaRPr lang="en-US" sz="2200">
              <a:solidFill>
                <a:srgbClr val="5F5046"/>
              </a:solidFill>
              <a:latin typeface="Arial"/>
            </a:endParaRPr>
          </a:p>
        </p:txBody>
      </p:sp>
      <p:sp>
        <p:nvSpPr>
          <p:cNvPr id="11" name="TocEntry2"/>
          <p:cNvSpPr txBox="1"/>
          <p:nvPr>
            <p:custDataLst>
              <p:tags r:id="rId3"/>
            </p:custDataLst>
          </p:nvPr>
        </p:nvSpPr>
        <p:spPr>
          <a:xfrm>
            <a:off x="523875" y="1854200"/>
            <a:ext cx="7366000" cy="6858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Appropriate ranges of chemical module and minor elements</a:t>
            </a:r>
            <a:endParaRPr lang="en-US" sz="2200">
              <a:solidFill>
                <a:schemeClr val="dk1"/>
              </a:solidFill>
              <a:latin typeface="Arial"/>
            </a:endParaRPr>
          </a:p>
        </p:txBody>
      </p:sp>
      <p:cxnSp>
        <p:nvCxnSpPr>
          <p:cNvPr id="12" name="TocLine3"/>
          <p:cNvCxnSpPr/>
          <p:nvPr/>
        </p:nvCxnSpPr>
        <p:spPr>
          <a:xfrm>
            <a:off x="523875" y="25400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ocSlideNumber3"/>
          <p:cNvSpPr txBox="1"/>
          <p:nvPr>
            <p:custDataLst>
              <p:tags r:id="rId4"/>
            </p:custDataLst>
          </p:nvPr>
        </p:nvSpPr>
        <p:spPr>
          <a:xfrm>
            <a:off x="8445500" y="1854200"/>
            <a:ext cx="936625" cy="369332"/>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17</a:t>
            </a:r>
            <a:endParaRPr lang="en-US" sz="2200">
              <a:solidFill>
                <a:srgbClr val="5F5046"/>
              </a:solidFill>
              <a:latin typeface="Arial"/>
            </a:endParaRPr>
          </a:p>
        </p:txBody>
      </p:sp>
      <p:sp>
        <p:nvSpPr>
          <p:cNvPr id="14" name="TocEntry3"/>
          <p:cNvSpPr txBox="1"/>
          <p:nvPr>
            <p:custDataLst>
              <p:tags r:id="rId5"/>
            </p:custDataLst>
          </p:nvPr>
        </p:nvSpPr>
        <p:spPr>
          <a:xfrm>
            <a:off x="523875" y="25781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Burnability test: Application for Raw Mix Optimization</a:t>
            </a:r>
            <a:endParaRPr lang="en-US" sz="2200">
              <a:solidFill>
                <a:schemeClr val="dk1"/>
              </a:solidFill>
              <a:latin typeface="Arial"/>
            </a:endParaRPr>
          </a:p>
        </p:txBody>
      </p:sp>
      <p:cxnSp>
        <p:nvCxnSpPr>
          <p:cNvPr id="15" name="TocLine4"/>
          <p:cNvCxnSpPr/>
          <p:nvPr/>
        </p:nvCxnSpPr>
        <p:spPr>
          <a:xfrm>
            <a:off x="523875" y="29464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ocSlideNumber4"/>
          <p:cNvSpPr txBox="1"/>
          <p:nvPr>
            <p:custDataLst>
              <p:tags r:id="rId6"/>
            </p:custDataLst>
          </p:nvPr>
        </p:nvSpPr>
        <p:spPr>
          <a:xfrm>
            <a:off x="8445500" y="25781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35</a:t>
            </a:r>
            <a:endParaRPr lang="en-US" sz="2200">
              <a:solidFill>
                <a:srgbClr val="5F5046"/>
              </a:solidFill>
              <a:latin typeface="Arial"/>
            </a:endParaRPr>
          </a:p>
        </p:txBody>
      </p:sp>
      <p:sp>
        <p:nvSpPr>
          <p:cNvPr id="17" name="TocEntry4"/>
          <p:cNvSpPr txBox="1"/>
          <p:nvPr>
            <p:custDataLst>
              <p:tags r:id="rId7"/>
            </p:custDataLst>
          </p:nvPr>
        </p:nvSpPr>
        <p:spPr>
          <a:xfrm>
            <a:off x="523875" y="29845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Clinker Granulation and Coating Formation</a:t>
            </a:r>
            <a:endParaRPr lang="en-US" sz="2200">
              <a:solidFill>
                <a:schemeClr val="dk1"/>
              </a:solidFill>
              <a:latin typeface="Arial"/>
            </a:endParaRPr>
          </a:p>
        </p:txBody>
      </p:sp>
      <p:cxnSp>
        <p:nvCxnSpPr>
          <p:cNvPr id="18" name="TocLine5"/>
          <p:cNvCxnSpPr/>
          <p:nvPr/>
        </p:nvCxnSpPr>
        <p:spPr>
          <a:xfrm>
            <a:off x="523875" y="33528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9" name="TocSlideNumber5"/>
          <p:cNvSpPr txBox="1"/>
          <p:nvPr>
            <p:custDataLst>
              <p:tags r:id="rId8"/>
            </p:custDataLst>
          </p:nvPr>
        </p:nvSpPr>
        <p:spPr>
          <a:xfrm>
            <a:off x="8445500" y="29845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48</a:t>
            </a:r>
            <a:endParaRPr lang="en-US" sz="2200">
              <a:solidFill>
                <a:srgbClr val="5F5046"/>
              </a:solidFill>
              <a:latin typeface="Arial"/>
            </a:endParaRPr>
          </a:p>
        </p:txBody>
      </p:sp>
      <p:sp>
        <p:nvSpPr>
          <p:cNvPr id="20" name="TocEntry5"/>
          <p:cNvSpPr txBox="1"/>
          <p:nvPr>
            <p:custDataLst>
              <p:tags r:id="rId9"/>
            </p:custDataLst>
          </p:nvPr>
        </p:nvSpPr>
        <p:spPr>
          <a:xfrm>
            <a:off x="523875" y="33909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Clinker Microscopy: A Diagnostic Tool</a:t>
            </a:r>
            <a:endParaRPr lang="en-US" sz="2200">
              <a:solidFill>
                <a:schemeClr val="dk1"/>
              </a:solidFill>
              <a:latin typeface="Arial"/>
            </a:endParaRPr>
          </a:p>
        </p:txBody>
      </p:sp>
      <p:cxnSp>
        <p:nvCxnSpPr>
          <p:cNvPr id="21" name="TocLine6"/>
          <p:cNvCxnSpPr/>
          <p:nvPr/>
        </p:nvCxnSpPr>
        <p:spPr>
          <a:xfrm>
            <a:off x="523875" y="37592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2" name="TocSlideNumber6"/>
          <p:cNvSpPr txBox="1"/>
          <p:nvPr>
            <p:custDataLst>
              <p:tags r:id="rId10"/>
            </p:custDataLst>
          </p:nvPr>
        </p:nvSpPr>
        <p:spPr>
          <a:xfrm>
            <a:off x="8445500" y="33909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62</a:t>
            </a:r>
            <a:endParaRPr lang="en-US" sz="2200">
              <a:solidFill>
                <a:srgbClr val="5F5046"/>
              </a:solidFill>
              <a:latin typeface="Arial"/>
            </a:endParaRPr>
          </a:p>
        </p:txBody>
      </p:sp>
      <p:sp>
        <p:nvSpPr>
          <p:cNvPr id="23" name="TocEntry6"/>
          <p:cNvSpPr txBox="1"/>
          <p:nvPr>
            <p:custDataLst>
              <p:tags r:id="rId11"/>
            </p:custDataLst>
          </p:nvPr>
        </p:nvSpPr>
        <p:spPr>
          <a:xfrm>
            <a:off x="523875" y="3797300"/>
            <a:ext cx="7366000" cy="368300"/>
          </a:xfrm>
          <a:prstGeom prst="rect">
            <a:avLst/>
          </a:prstGeom>
          <a:noFill/>
        </p:spPr>
        <p:txBody>
          <a:bodyPr vert="horz" wrap="square" lIns="0" tIns="0" rIns="0" bIns="0" rtlCol="0">
            <a:noAutofit/>
          </a:bodyPr>
          <a:lstStyle/>
          <a:p>
            <a:pPr>
              <a:spcBef>
                <a:spcPts val="0"/>
              </a:spcBef>
              <a:spcAft>
                <a:spcPts val="0"/>
              </a:spcAft>
            </a:pPr>
            <a:r>
              <a:rPr lang="en-US" sz="2200" smtClean="0">
                <a:solidFill>
                  <a:schemeClr val="dk1"/>
                </a:solidFill>
                <a:latin typeface="Arial"/>
              </a:rPr>
              <a:t>Conclusions</a:t>
            </a:r>
            <a:endParaRPr lang="en-US" sz="2200">
              <a:solidFill>
                <a:schemeClr val="dk1"/>
              </a:solidFill>
              <a:latin typeface="Arial"/>
            </a:endParaRPr>
          </a:p>
        </p:txBody>
      </p:sp>
      <p:cxnSp>
        <p:nvCxnSpPr>
          <p:cNvPr id="24" name="TocLine7"/>
          <p:cNvCxnSpPr/>
          <p:nvPr/>
        </p:nvCxnSpPr>
        <p:spPr>
          <a:xfrm>
            <a:off x="523875" y="4165600"/>
            <a:ext cx="8858250" cy="0"/>
          </a:xfrm>
          <a:prstGeom prst="line">
            <a:avLst/>
          </a:prstGeom>
          <a:ln w="9525" cmpd="sng">
            <a:solidFill>
              <a:srgbClr val="5F5046"/>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 name="TocSlideNumber7"/>
          <p:cNvSpPr txBox="1"/>
          <p:nvPr>
            <p:custDataLst>
              <p:tags r:id="rId12"/>
            </p:custDataLst>
          </p:nvPr>
        </p:nvSpPr>
        <p:spPr>
          <a:xfrm>
            <a:off x="8445500" y="3797300"/>
            <a:ext cx="936625" cy="368300"/>
          </a:xfrm>
          <a:prstGeom prst="rect">
            <a:avLst/>
          </a:prstGeom>
          <a:noFill/>
        </p:spPr>
        <p:txBody>
          <a:bodyPr vert="horz" wrap="square" lIns="0" tIns="0" rIns="0" bIns="0" rtlCol="0">
            <a:noAutofit/>
          </a:bodyPr>
          <a:lstStyle/>
          <a:p>
            <a:pPr algn="r">
              <a:spcBef>
                <a:spcPts val="0"/>
              </a:spcBef>
              <a:spcAft>
                <a:spcPts val="0"/>
              </a:spcAft>
            </a:pPr>
            <a:r>
              <a:rPr lang="en-US" sz="2200" smtClean="0">
                <a:solidFill>
                  <a:srgbClr val="5F5046"/>
                </a:solidFill>
                <a:latin typeface="Arial"/>
              </a:rPr>
              <a:t>69</a:t>
            </a:r>
            <a:endParaRPr lang="en-US" sz="2200">
              <a:solidFill>
                <a:srgbClr val="5F5046"/>
              </a:solidFill>
              <a:latin typeface="Arial"/>
            </a:endParaRPr>
          </a:p>
        </p:txBody>
      </p:sp>
    </p:spTree>
    <p:extLst>
      <p:ext uri="{BB962C8B-B14F-4D97-AF65-F5344CB8AC3E}">
        <p14:creationId xmlns:p14="http://schemas.microsoft.com/office/powerpoint/2010/main" val="2191738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65CE599-0421-466A-807F-23BAC487F99F}" type="slidenum">
              <a:rPr lang="en-US" sz="800"/>
              <a:pPr algn="r"/>
              <a:t>30</a:t>
            </a:fld>
            <a:endParaRPr lang="en-US" sz="800"/>
          </a:p>
        </p:txBody>
      </p:sp>
      <p:sp>
        <p:nvSpPr>
          <p:cNvPr id="45058" name="Rectangle 3"/>
          <p:cNvSpPr>
            <a:spLocks noChangeArrowheads="1"/>
          </p:cNvSpPr>
          <p:nvPr/>
        </p:nvSpPr>
        <p:spPr bwMode="auto">
          <a:xfrm>
            <a:off x="560388" y="1295400"/>
            <a:ext cx="8785225" cy="5113338"/>
          </a:xfrm>
          <a:prstGeom prst="rect">
            <a:avLst/>
          </a:prstGeom>
          <a:noFill/>
          <a:ln w="9525">
            <a:noFill/>
            <a:miter lim="800000"/>
            <a:headEnd/>
            <a:tailEnd/>
          </a:ln>
        </p:spPr>
        <p:txBody>
          <a:bodyPr lIns="0" tIns="0" rIns="0" bIns="0"/>
          <a:lstStyle/>
          <a:p>
            <a:pPr marL="269875" indent="-269875">
              <a:spcBef>
                <a:spcPct val="30000"/>
              </a:spcBef>
              <a:buClr>
                <a:schemeClr val="accent1"/>
              </a:buClr>
              <a:buFont typeface="Arial" charset="0"/>
              <a:buChar char="•"/>
            </a:pPr>
            <a:r>
              <a:rPr lang="en-US" altLang="en-US" sz="2000" dirty="0"/>
              <a:t>With increasing </a:t>
            </a:r>
            <a:r>
              <a:rPr lang="en-US" altLang="en-US" sz="2000" dirty="0" err="1"/>
              <a:t>petcoke</a:t>
            </a:r>
            <a:r>
              <a:rPr lang="en-US" altLang="en-US" sz="2000" dirty="0"/>
              <a:t> utilization, SO</a:t>
            </a:r>
            <a:r>
              <a:rPr lang="en-US" altLang="en-US" sz="2000" baseline="-25000" dirty="0"/>
              <a:t>3</a:t>
            </a:r>
            <a:r>
              <a:rPr lang="en-US" altLang="en-US" sz="2000" dirty="0"/>
              <a:t> in clinker is often very high</a:t>
            </a:r>
          </a:p>
          <a:p>
            <a:pPr marL="269875" indent="-269875">
              <a:spcBef>
                <a:spcPct val="30000"/>
              </a:spcBef>
              <a:buClr>
                <a:schemeClr val="accent1"/>
              </a:buClr>
              <a:buFont typeface="Arial" charset="0"/>
              <a:buNone/>
            </a:pPr>
            <a:r>
              <a:rPr lang="en-US" altLang="en-US" sz="2000" dirty="0"/>
              <a:t>	(&gt;&gt; 1 %)</a:t>
            </a:r>
          </a:p>
          <a:p>
            <a:pPr marL="269875" indent="-269875">
              <a:spcBef>
                <a:spcPct val="30000"/>
              </a:spcBef>
              <a:buClr>
                <a:schemeClr val="accent1"/>
              </a:buClr>
              <a:buFont typeface="Arial" charset="0"/>
              <a:buChar char="•"/>
            </a:pPr>
            <a:r>
              <a:rPr lang="en-US" altLang="en-US" sz="2000" dirty="0"/>
              <a:t>SO</a:t>
            </a:r>
            <a:r>
              <a:rPr lang="en-US" altLang="en-US" sz="2000" baseline="-25000" dirty="0"/>
              <a:t>3</a:t>
            </a:r>
            <a:r>
              <a:rPr lang="en-US" altLang="en-US" sz="2000" dirty="0"/>
              <a:t> incorporation in clinker is facilitated by availability of alkalis:</a:t>
            </a:r>
          </a:p>
          <a:p>
            <a:pPr marL="534988" lvl="1" indent="-265113">
              <a:spcBef>
                <a:spcPts val="1200"/>
              </a:spcBef>
              <a:buClr>
                <a:schemeClr val="accent1"/>
              </a:buClr>
              <a:buFont typeface="Arial" charset="0"/>
              <a:buChar char="•"/>
            </a:pPr>
            <a:r>
              <a:rPr lang="en-US" altLang="en-US" dirty="0"/>
              <a:t>Traditionally molar A/S ratio:  </a:t>
            </a:r>
            <a:r>
              <a:rPr lang="en-US" altLang="en-US" b="1" dirty="0">
                <a:cs typeface="Times New Roman" pitchFamily="18" charset="0"/>
              </a:rPr>
              <a:t>≥</a:t>
            </a:r>
            <a:r>
              <a:rPr lang="en-US" altLang="en-US" dirty="0"/>
              <a:t> 0.8, now &lt; 0.5 is common!</a:t>
            </a:r>
          </a:p>
          <a:p>
            <a:pPr marL="269875" indent="-269875">
              <a:spcBef>
                <a:spcPct val="30000"/>
              </a:spcBef>
              <a:buClr>
                <a:schemeClr val="accent1"/>
              </a:buClr>
              <a:buFont typeface="Arial" charset="0"/>
              <a:buChar char="•"/>
            </a:pPr>
            <a:r>
              <a:rPr lang="en-US" altLang="en-US" sz="2000" dirty="0"/>
              <a:t>At low molar A/S ratio (&lt; 0.8)</a:t>
            </a:r>
          </a:p>
          <a:p>
            <a:pPr marL="534988" lvl="1" indent="-265113">
              <a:spcBef>
                <a:spcPts val="1200"/>
              </a:spcBef>
              <a:buClr>
                <a:schemeClr val="accent1"/>
              </a:buClr>
              <a:buFont typeface="Arial" charset="0"/>
              <a:buChar char="•"/>
            </a:pPr>
            <a:r>
              <a:rPr lang="en-US" altLang="en-US" dirty="0"/>
              <a:t>SO</a:t>
            </a:r>
            <a:r>
              <a:rPr lang="en-US" altLang="en-US" baseline="-25000" dirty="0"/>
              <a:t>3</a:t>
            </a:r>
            <a:r>
              <a:rPr lang="en-US" altLang="en-US" dirty="0"/>
              <a:t> can be incorporated in Ca</a:t>
            </a:r>
            <a:r>
              <a:rPr lang="en-US" altLang="en-US" baseline="-25000" dirty="0"/>
              <a:t>2</a:t>
            </a:r>
            <a:r>
              <a:rPr lang="en-US" altLang="en-US" dirty="0"/>
              <a:t>K</a:t>
            </a:r>
            <a:r>
              <a:rPr lang="en-US" altLang="en-US" baseline="-25000" dirty="0"/>
              <a:t>2</a:t>
            </a:r>
            <a:r>
              <a:rPr lang="en-US" altLang="en-US" dirty="0"/>
              <a:t>(SO</a:t>
            </a:r>
            <a:r>
              <a:rPr lang="en-US" altLang="en-US" baseline="-25000" dirty="0"/>
              <a:t>4</a:t>
            </a:r>
            <a:r>
              <a:rPr lang="en-US" altLang="en-US" dirty="0"/>
              <a:t>)</a:t>
            </a:r>
            <a:r>
              <a:rPr lang="en-US" altLang="en-US" baseline="-25000" dirty="0"/>
              <a:t>3</a:t>
            </a:r>
          </a:p>
          <a:p>
            <a:pPr marL="534988" lvl="1" indent="-265113">
              <a:spcBef>
                <a:spcPts val="1200"/>
              </a:spcBef>
              <a:buClr>
                <a:schemeClr val="accent1"/>
              </a:buClr>
              <a:buFont typeface="Arial" charset="0"/>
              <a:buChar char="•"/>
            </a:pPr>
            <a:r>
              <a:rPr lang="en-US" altLang="en-US" dirty="0"/>
              <a:t>SO</a:t>
            </a:r>
            <a:r>
              <a:rPr lang="en-US" altLang="en-US" baseline="-25000" dirty="0"/>
              <a:t>3</a:t>
            </a:r>
            <a:r>
              <a:rPr lang="en-US" altLang="en-US" dirty="0"/>
              <a:t> can be incorporated in </a:t>
            </a:r>
            <a:r>
              <a:rPr lang="en-US" altLang="en-US" dirty="0" err="1"/>
              <a:t>belite</a:t>
            </a:r>
            <a:endParaRPr lang="en-US" altLang="en-US" dirty="0"/>
          </a:p>
          <a:p>
            <a:pPr marL="534988" lvl="1" indent="-265113">
              <a:spcBef>
                <a:spcPts val="1200"/>
              </a:spcBef>
              <a:buClr>
                <a:schemeClr val="accent1"/>
              </a:buClr>
              <a:buFont typeface="Arial" charset="0"/>
              <a:buChar char="•"/>
            </a:pPr>
            <a:r>
              <a:rPr lang="en-US" altLang="en-US" dirty="0"/>
              <a:t>Remaining SO</a:t>
            </a:r>
            <a:r>
              <a:rPr lang="en-US" altLang="en-US" baseline="-25000" dirty="0"/>
              <a:t>3</a:t>
            </a:r>
            <a:r>
              <a:rPr lang="en-US" altLang="en-US" dirty="0"/>
              <a:t> then forms anhydrite (CaSO</a:t>
            </a:r>
            <a:r>
              <a:rPr lang="en-US" altLang="en-US" baseline="-25000" dirty="0"/>
              <a:t>4</a:t>
            </a:r>
            <a:r>
              <a:rPr lang="en-US" altLang="en-US" dirty="0"/>
              <a:t>)</a:t>
            </a:r>
          </a:p>
          <a:p>
            <a:pPr marL="269875" indent="-269875">
              <a:spcBef>
                <a:spcPts val="1200"/>
              </a:spcBef>
              <a:buClr>
                <a:schemeClr val="accent1"/>
              </a:buClr>
              <a:buFont typeface="Arial" charset="0"/>
              <a:buChar char="•"/>
            </a:pPr>
            <a:r>
              <a:rPr lang="en-US" altLang="en-US" sz="2000" dirty="0"/>
              <a:t>Possible consequences:</a:t>
            </a:r>
          </a:p>
          <a:p>
            <a:pPr marL="534988" lvl="1" indent="-265113">
              <a:spcBef>
                <a:spcPts val="1200"/>
              </a:spcBef>
              <a:buClr>
                <a:schemeClr val="accent1"/>
              </a:buClr>
              <a:buFont typeface="Arial" charset="0"/>
              <a:buChar char="•"/>
            </a:pPr>
            <a:r>
              <a:rPr lang="en-US" altLang="en-US" dirty="0"/>
              <a:t>Reduction in </a:t>
            </a:r>
            <a:r>
              <a:rPr lang="en-US" altLang="en-US" dirty="0" err="1"/>
              <a:t>alite</a:t>
            </a:r>
            <a:r>
              <a:rPr lang="en-US" altLang="en-US" dirty="0"/>
              <a:t> content in clinker (SO</a:t>
            </a:r>
            <a:r>
              <a:rPr lang="en-US" altLang="en-US" baseline="-25000" dirty="0"/>
              <a:t>3</a:t>
            </a:r>
            <a:r>
              <a:rPr lang="en-US" altLang="en-US" dirty="0"/>
              <a:t> stabilizes </a:t>
            </a:r>
            <a:r>
              <a:rPr lang="en-US" altLang="en-US" dirty="0" err="1"/>
              <a:t>belite</a:t>
            </a:r>
            <a:r>
              <a:rPr lang="en-US" altLang="en-US" dirty="0"/>
              <a:t> and retards </a:t>
            </a:r>
            <a:r>
              <a:rPr lang="en-US" altLang="en-US" dirty="0" err="1"/>
              <a:t>belite</a:t>
            </a:r>
            <a:r>
              <a:rPr lang="en-US" altLang="en-US" dirty="0"/>
              <a:t> conversion to </a:t>
            </a:r>
            <a:r>
              <a:rPr lang="en-US" altLang="en-US" dirty="0" err="1"/>
              <a:t>alite</a:t>
            </a:r>
            <a:r>
              <a:rPr lang="en-US" altLang="en-US" dirty="0"/>
              <a:t>) and therefore clinker reactivity</a:t>
            </a:r>
          </a:p>
          <a:p>
            <a:pPr marL="534988" lvl="1" indent="-265113">
              <a:spcBef>
                <a:spcPts val="1200"/>
              </a:spcBef>
              <a:buClr>
                <a:schemeClr val="accent1"/>
              </a:buClr>
              <a:buFont typeface="Arial" charset="0"/>
              <a:buChar char="•"/>
            </a:pPr>
            <a:r>
              <a:rPr lang="en-US" altLang="en-US" dirty="0"/>
              <a:t>Need to adjust addition of soluble sulfate in cement (extreme cases)</a:t>
            </a:r>
          </a:p>
        </p:txBody>
      </p:sp>
      <p:sp>
        <p:nvSpPr>
          <p:cNvPr id="45059"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spcAft>
                <a:spcPct val="15000"/>
              </a:spcAft>
            </a:pPr>
            <a:r>
              <a:rPr lang="en-US" altLang="en-US" sz="2400" b="1"/>
              <a:t>SO</a:t>
            </a:r>
            <a:r>
              <a:rPr lang="en-US" altLang="en-US" sz="2400" b="1" baseline="-25000"/>
              <a:t>3</a:t>
            </a:r>
            <a:r>
              <a:rPr lang="en-US" altLang="en-US" sz="2400" b="1"/>
              <a:t> and Alkalis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AF1F18E-D9B8-478C-9360-3B500058513B}" type="slidenum">
              <a:rPr lang="en-US" sz="800"/>
              <a:pPr algn="r"/>
              <a:t>31</a:t>
            </a:fld>
            <a:endParaRPr lang="en-US" sz="800"/>
          </a:p>
        </p:txBody>
      </p:sp>
      <p:sp>
        <p:nvSpPr>
          <p:cNvPr id="46082" name="Content Placeholder 2"/>
          <p:cNvSpPr>
            <a:spLocks/>
          </p:cNvSpPr>
          <p:nvPr/>
        </p:nvSpPr>
        <p:spPr bwMode="auto">
          <a:xfrm>
            <a:off x="579896" y="1281447"/>
            <a:ext cx="8785225" cy="1009650"/>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The form and distribution of sulfate in clinker is affected by the total percentage of SO</a:t>
            </a:r>
            <a:r>
              <a:rPr lang="en-US" sz="2000" baseline="-25000" dirty="0"/>
              <a:t>3</a:t>
            </a:r>
            <a:r>
              <a:rPr lang="en-US" sz="2000" dirty="0"/>
              <a:t> in clinker </a:t>
            </a:r>
            <a:r>
              <a:rPr lang="en-US" sz="2000" b="1" dirty="0"/>
              <a:t>and</a:t>
            </a:r>
            <a:r>
              <a:rPr lang="en-US" sz="2000" dirty="0"/>
              <a:t> by the alkali/sulfur ratio.</a:t>
            </a:r>
          </a:p>
        </p:txBody>
      </p:sp>
      <p:sp>
        <p:nvSpPr>
          <p:cNvPr id="46083" name="Title 3"/>
          <p:cNvSpPr>
            <a:spLocks/>
          </p:cNvSpPr>
          <p:nvPr/>
        </p:nvSpPr>
        <p:spPr bwMode="auto">
          <a:xfrm>
            <a:off x="560388" y="273050"/>
            <a:ext cx="8774112" cy="792163"/>
          </a:xfrm>
          <a:prstGeom prst="rect">
            <a:avLst/>
          </a:prstGeom>
          <a:noFill/>
          <a:ln w="9525">
            <a:noFill/>
            <a:miter lim="800000"/>
            <a:headEnd/>
            <a:tailEnd/>
          </a:ln>
        </p:spPr>
        <p:txBody>
          <a:bodyPr lIns="0" tIns="0" rIns="0" bIns="7200" anchor="b"/>
          <a:lstStyle/>
          <a:p>
            <a:pPr>
              <a:lnSpc>
                <a:spcPct val="95000"/>
              </a:lnSpc>
            </a:pPr>
            <a:r>
              <a:rPr lang="en-US" sz="2400" b="1"/>
              <a:t>Distribution of SO</a:t>
            </a:r>
            <a:r>
              <a:rPr lang="en-US" sz="2400" b="1" baseline="-25000"/>
              <a:t>3</a:t>
            </a:r>
            <a:r>
              <a:rPr lang="en-US" sz="2400" b="1"/>
              <a:t> in clinker phases</a:t>
            </a:r>
          </a:p>
        </p:txBody>
      </p:sp>
      <p:grpSp>
        <p:nvGrpSpPr>
          <p:cNvPr id="46084" name="Group 13"/>
          <p:cNvGrpSpPr>
            <a:grpSpLocks/>
          </p:cNvGrpSpPr>
          <p:nvPr/>
        </p:nvGrpSpPr>
        <p:grpSpPr bwMode="auto">
          <a:xfrm>
            <a:off x="593725" y="2281238"/>
            <a:ext cx="8756650" cy="1981200"/>
            <a:chOff x="748337" y="3573015"/>
            <a:chExt cx="8756663" cy="1981112"/>
          </a:xfrm>
        </p:grpSpPr>
        <p:cxnSp>
          <p:nvCxnSpPr>
            <p:cNvPr id="6" name="Straight Arrow Connector 5"/>
            <p:cNvCxnSpPr/>
            <p:nvPr/>
          </p:nvCxnSpPr>
          <p:spPr>
            <a:xfrm>
              <a:off x="919787" y="4941379"/>
              <a:ext cx="8066100" cy="0"/>
            </a:xfrm>
            <a:prstGeom prst="straightConnector1">
              <a:avLst/>
            </a:prstGeom>
            <a:ln w="28575">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6089" name="TextBox 6"/>
            <p:cNvSpPr txBox="1">
              <a:spLocks noChangeArrowheads="1"/>
            </p:cNvSpPr>
            <p:nvPr/>
          </p:nvSpPr>
          <p:spPr bwMode="auto">
            <a:xfrm>
              <a:off x="4437692" y="5157270"/>
              <a:ext cx="1022352" cy="396857"/>
            </a:xfrm>
            <a:prstGeom prst="rect">
              <a:avLst/>
            </a:prstGeom>
            <a:noFill/>
            <a:ln w="9525">
              <a:noFill/>
              <a:miter lim="800000"/>
              <a:headEnd/>
              <a:tailEnd/>
            </a:ln>
          </p:spPr>
          <p:txBody>
            <a:bodyPr wrap="none">
              <a:spAutoFit/>
            </a:bodyPr>
            <a:lstStyle/>
            <a:p>
              <a:r>
                <a:rPr lang="en-US" sz="2000"/>
                <a:t>A/S = 1</a:t>
              </a:r>
            </a:p>
          </p:txBody>
        </p:sp>
        <p:sp>
          <p:nvSpPr>
            <p:cNvPr id="46090" name="TextBox 7"/>
            <p:cNvSpPr txBox="1">
              <a:spLocks noChangeArrowheads="1"/>
            </p:cNvSpPr>
            <p:nvPr/>
          </p:nvSpPr>
          <p:spPr bwMode="auto">
            <a:xfrm>
              <a:off x="919787" y="5157270"/>
              <a:ext cx="1022352" cy="396857"/>
            </a:xfrm>
            <a:prstGeom prst="rect">
              <a:avLst/>
            </a:prstGeom>
            <a:noFill/>
            <a:ln w="9525">
              <a:noFill/>
              <a:miter lim="800000"/>
              <a:headEnd/>
              <a:tailEnd/>
            </a:ln>
          </p:spPr>
          <p:txBody>
            <a:bodyPr wrap="none">
              <a:spAutoFit/>
            </a:bodyPr>
            <a:lstStyle/>
            <a:p>
              <a:r>
                <a:rPr lang="en-US" sz="2000"/>
                <a:t>A/S &gt; 1</a:t>
              </a:r>
            </a:p>
          </p:txBody>
        </p:sp>
        <p:sp>
          <p:nvSpPr>
            <p:cNvPr id="46091" name="TextBox 8"/>
            <p:cNvSpPr txBox="1">
              <a:spLocks noChangeArrowheads="1"/>
            </p:cNvSpPr>
            <p:nvPr/>
          </p:nvSpPr>
          <p:spPr bwMode="auto">
            <a:xfrm>
              <a:off x="7512685" y="5157270"/>
              <a:ext cx="1022351" cy="396857"/>
            </a:xfrm>
            <a:prstGeom prst="rect">
              <a:avLst/>
            </a:prstGeom>
            <a:noFill/>
            <a:ln w="9525">
              <a:noFill/>
              <a:miter lim="800000"/>
              <a:headEnd/>
              <a:tailEnd/>
            </a:ln>
          </p:spPr>
          <p:txBody>
            <a:bodyPr wrap="none">
              <a:spAutoFit/>
            </a:bodyPr>
            <a:lstStyle/>
            <a:p>
              <a:r>
                <a:rPr lang="en-US" sz="2000"/>
                <a:t>A/S &lt; 1</a:t>
              </a:r>
            </a:p>
          </p:txBody>
        </p:sp>
        <p:sp>
          <p:nvSpPr>
            <p:cNvPr id="46092" name="TextBox 9"/>
            <p:cNvSpPr txBox="1">
              <a:spLocks noChangeArrowheads="1"/>
            </p:cNvSpPr>
            <p:nvPr/>
          </p:nvSpPr>
          <p:spPr bwMode="auto">
            <a:xfrm>
              <a:off x="4031292" y="3573015"/>
              <a:ext cx="1441452" cy="701644"/>
            </a:xfrm>
            <a:prstGeom prst="rect">
              <a:avLst/>
            </a:prstGeom>
            <a:noFill/>
            <a:ln w="9525">
              <a:noFill/>
              <a:miter lim="800000"/>
              <a:headEnd/>
              <a:tailEnd/>
            </a:ln>
          </p:spPr>
          <p:txBody>
            <a:bodyPr wrap="none">
              <a:spAutoFit/>
            </a:bodyPr>
            <a:lstStyle/>
            <a:p>
              <a:pPr algn="ctr"/>
              <a:r>
                <a:rPr lang="en-US" sz="2000"/>
                <a:t>Arcanite</a:t>
              </a:r>
            </a:p>
            <a:p>
              <a:pPr algn="ctr"/>
              <a:r>
                <a:rPr lang="en-US" sz="2000"/>
                <a:t>Aphthitalite</a:t>
              </a:r>
            </a:p>
          </p:txBody>
        </p:sp>
        <p:sp>
          <p:nvSpPr>
            <p:cNvPr id="46093" name="TextBox 10"/>
            <p:cNvSpPr txBox="1">
              <a:spLocks noChangeArrowheads="1"/>
            </p:cNvSpPr>
            <p:nvPr/>
          </p:nvSpPr>
          <p:spPr bwMode="auto">
            <a:xfrm>
              <a:off x="5996620" y="3726996"/>
              <a:ext cx="1908178" cy="396857"/>
            </a:xfrm>
            <a:prstGeom prst="rect">
              <a:avLst/>
            </a:prstGeom>
            <a:noFill/>
            <a:ln w="9525">
              <a:noFill/>
              <a:miter lim="800000"/>
              <a:headEnd/>
              <a:tailEnd/>
            </a:ln>
          </p:spPr>
          <p:txBody>
            <a:bodyPr wrap="none">
              <a:spAutoFit/>
            </a:bodyPr>
            <a:lstStyle/>
            <a:p>
              <a:pPr algn="ctr"/>
              <a:r>
                <a:rPr lang="en-US" sz="2000"/>
                <a:t>Ca-Langbeinite</a:t>
              </a:r>
            </a:p>
          </p:txBody>
        </p:sp>
        <p:sp>
          <p:nvSpPr>
            <p:cNvPr id="46094" name="TextBox 11"/>
            <p:cNvSpPr txBox="1">
              <a:spLocks noChangeArrowheads="1"/>
            </p:cNvSpPr>
            <p:nvPr/>
          </p:nvSpPr>
          <p:spPr bwMode="auto">
            <a:xfrm>
              <a:off x="8247698" y="3726996"/>
              <a:ext cx="1257302" cy="396857"/>
            </a:xfrm>
            <a:prstGeom prst="rect">
              <a:avLst/>
            </a:prstGeom>
            <a:noFill/>
            <a:ln w="9525">
              <a:noFill/>
              <a:miter lim="800000"/>
              <a:headEnd/>
              <a:tailEnd/>
            </a:ln>
          </p:spPr>
          <p:txBody>
            <a:bodyPr wrap="none">
              <a:spAutoFit/>
            </a:bodyPr>
            <a:lstStyle/>
            <a:p>
              <a:pPr algn="ctr"/>
              <a:r>
                <a:rPr lang="en-US" sz="2000"/>
                <a:t>Anhydrite</a:t>
              </a:r>
            </a:p>
          </p:txBody>
        </p:sp>
        <p:sp>
          <p:nvSpPr>
            <p:cNvPr id="46095" name="TextBox 12"/>
            <p:cNvSpPr txBox="1">
              <a:spLocks noChangeArrowheads="1"/>
            </p:cNvSpPr>
            <p:nvPr/>
          </p:nvSpPr>
          <p:spPr bwMode="auto">
            <a:xfrm>
              <a:off x="748337" y="3574602"/>
              <a:ext cx="1790702" cy="701644"/>
            </a:xfrm>
            <a:prstGeom prst="rect">
              <a:avLst/>
            </a:prstGeom>
            <a:noFill/>
            <a:ln w="9525">
              <a:noFill/>
              <a:miter lim="800000"/>
              <a:headEnd/>
              <a:tailEnd/>
            </a:ln>
          </p:spPr>
          <p:txBody>
            <a:bodyPr wrap="none">
              <a:spAutoFit/>
            </a:bodyPr>
            <a:lstStyle/>
            <a:p>
              <a:pPr algn="ctr"/>
              <a:r>
                <a:rPr lang="en-US" sz="2000"/>
                <a:t>Orthorhombic </a:t>
              </a:r>
            </a:p>
            <a:p>
              <a:pPr algn="ctr"/>
              <a:r>
                <a:rPr lang="en-US" sz="2000"/>
                <a:t>aluminates</a:t>
              </a:r>
            </a:p>
          </p:txBody>
        </p:sp>
      </p:grpSp>
      <p:sp>
        <p:nvSpPr>
          <p:cNvPr id="46085" name="TextBox 14"/>
          <p:cNvSpPr txBox="1">
            <a:spLocks noChangeArrowheads="1"/>
          </p:cNvSpPr>
          <p:nvPr/>
        </p:nvSpPr>
        <p:spPr bwMode="auto">
          <a:xfrm>
            <a:off x="2728913" y="4721225"/>
            <a:ext cx="4102100" cy="1616075"/>
          </a:xfrm>
          <a:prstGeom prst="rect">
            <a:avLst/>
          </a:prstGeom>
          <a:noFill/>
          <a:ln w="9525">
            <a:noFill/>
            <a:miter lim="800000"/>
            <a:headEnd/>
            <a:tailEnd/>
          </a:ln>
        </p:spPr>
        <p:txBody>
          <a:bodyPr wrap="none">
            <a:spAutoFit/>
          </a:bodyPr>
          <a:lstStyle/>
          <a:p>
            <a:pPr algn="ctr"/>
            <a:r>
              <a:rPr lang="en-US" sz="2000" i="1"/>
              <a:t>Aluminates = C</a:t>
            </a:r>
            <a:r>
              <a:rPr lang="en-US" sz="2000" i="1" baseline="-25000"/>
              <a:t>3</a:t>
            </a:r>
            <a:r>
              <a:rPr lang="en-US" sz="2000" i="1"/>
              <a:t>A</a:t>
            </a:r>
          </a:p>
          <a:p>
            <a:pPr algn="ctr"/>
            <a:r>
              <a:rPr lang="en-US" sz="2000" i="1"/>
              <a:t>Arcanite = K</a:t>
            </a:r>
            <a:r>
              <a:rPr lang="en-US" sz="2000" i="1" baseline="-25000"/>
              <a:t>2</a:t>
            </a:r>
            <a:r>
              <a:rPr lang="en-US" sz="2000" i="1"/>
              <a:t>SO</a:t>
            </a:r>
            <a:r>
              <a:rPr lang="en-US" sz="2000" i="1" baseline="-25000"/>
              <a:t>4</a:t>
            </a:r>
          </a:p>
          <a:p>
            <a:pPr algn="ctr"/>
            <a:r>
              <a:rPr lang="en-US" sz="2000" i="1"/>
              <a:t>Apthithalite = (K,Na)</a:t>
            </a:r>
            <a:r>
              <a:rPr lang="en-US" sz="2000" i="1" baseline="-25000"/>
              <a:t>2</a:t>
            </a:r>
            <a:r>
              <a:rPr lang="en-US" sz="2000" i="1"/>
              <a:t>SO</a:t>
            </a:r>
            <a:r>
              <a:rPr lang="en-US" sz="2000" i="1" baseline="-25000"/>
              <a:t>4</a:t>
            </a:r>
          </a:p>
          <a:p>
            <a:pPr algn="ctr"/>
            <a:r>
              <a:rPr lang="en-US" sz="2000" i="1"/>
              <a:t>Ca-Langbeinite = 2 Ca</a:t>
            </a:r>
            <a:r>
              <a:rPr lang="en-US" sz="2000" i="1" baseline="-25000"/>
              <a:t>2</a:t>
            </a:r>
            <a:r>
              <a:rPr lang="en-US" sz="2000" i="1"/>
              <a:t>SO</a:t>
            </a:r>
            <a:r>
              <a:rPr lang="en-US" sz="2000" i="1" baseline="-25000"/>
              <a:t>4</a:t>
            </a:r>
            <a:r>
              <a:rPr lang="en-US" sz="2000" i="1"/>
              <a:t>*K</a:t>
            </a:r>
            <a:r>
              <a:rPr lang="en-US" sz="2000" i="1" baseline="-25000"/>
              <a:t>2</a:t>
            </a:r>
            <a:r>
              <a:rPr lang="en-US" sz="2000" i="1"/>
              <a:t>SO</a:t>
            </a:r>
            <a:r>
              <a:rPr lang="en-US" sz="2000" i="1" baseline="-25000"/>
              <a:t>4</a:t>
            </a:r>
          </a:p>
          <a:p>
            <a:pPr algn="ctr"/>
            <a:r>
              <a:rPr lang="en-US" sz="2000" i="1"/>
              <a:t>Anhydrite = CaSO</a:t>
            </a:r>
            <a:r>
              <a:rPr lang="en-US" sz="2000" i="1" baseline="-25000"/>
              <a:t>4</a:t>
            </a:r>
          </a:p>
        </p:txBody>
      </p:sp>
      <p:sp>
        <p:nvSpPr>
          <p:cNvPr id="2" name="TextBox 1"/>
          <p:cNvSpPr txBox="1"/>
          <p:nvPr/>
        </p:nvSpPr>
        <p:spPr>
          <a:xfrm>
            <a:off x="469900" y="4821238"/>
            <a:ext cx="1720850" cy="711200"/>
          </a:xfrm>
          <a:prstGeom prst="rect">
            <a:avLst/>
          </a:prstGeom>
          <a:solidFill>
            <a:schemeClr val="tx2">
              <a:lumMod val="40000"/>
              <a:lumOff val="60000"/>
            </a:schemeClr>
          </a:solidFill>
          <a:ln>
            <a:solidFill>
              <a:schemeClr val="accent2"/>
            </a:solidFill>
          </a:ln>
        </p:spPr>
        <p:txBody>
          <a:bodyPr>
            <a:spAutoFit/>
          </a:bodyPr>
          <a:lstStyle/>
          <a:p>
            <a:pPr algn="ctr" fontAlgn="auto">
              <a:spcBef>
                <a:spcPts val="0"/>
              </a:spcBef>
              <a:spcAft>
                <a:spcPts val="0"/>
              </a:spcAft>
              <a:defRPr/>
            </a:pPr>
            <a:r>
              <a:rPr lang="en-US" sz="2000" dirty="0">
                <a:latin typeface="Arial" pitchFamily="34" charset="0"/>
                <a:cs typeface="Arial" pitchFamily="34" charset="0"/>
              </a:rPr>
              <a:t>Quality issues</a:t>
            </a:r>
          </a:p>
        </p:txBody>
      </p:sp>
      <p:sp>
        <p:nvSpPr>
          <p:cNvPr id="17" name="TextBox 16"/>
          <p:cNvSpPr txBox="1"/>
          <p:nvPr/>
        </p:nvSpPr>
        <p:spPr>
          <a:xfrm>
            <a:off x="7305675" y="4821238"/>
            <a:ext cx="1968500" cy="711200"/>
          </a:xfrm>
          <a:prstGeom prst="rect">
            <a:avLst/>
          </a:prstGeom>
          <a:solidFill>
            <a:schemeClr val="tx2">
              <a:lumMod val="40000"/>
              <a:lumOff val="60000"/>
            </a:schemeClr>
          </a:solidFill>
          <a:ln>
            <a:solidFill>
              <a:schemeClr val="accent2"/>
            </a:solidFill>
          </a:ln>
        </p:spPr>
        <p:txBody>
          <a:bodyPr>
            <a:spAutoFit/>
          </a:bodyPr>
          <a:lstStyle/>
          <a:p>
            <a:pPr algn="ctr" fontAlgn="auto">
              <a:spcBef>
                <a:spcPts val="0"/>
              </a:spcBef>
              <a:spcAft>
                <a:spcPts val="0"/>
              </a:spcAft>
              <a:defRPr/>
            </a:pPr>
            <a:r>
              <a:rPr lang="en-US" sz="2000" dirty="0">
                <a:latin typeface="Arial" pitchFamily="34" charset="0"/>
                <a:cs typeface="Arial" pitchFamily="34" charset="0"/>
              </a:rPr>
              <a:t>Process &amp; Quality  Issues</a:t>
            </a:r>
          </a:p>
        </p:txBody>
      </p:sp>
      <p:sp>
        <p:nvSpPr>
          <p:cNvPr id="5" name="Footer Placeholder 4"/>
          <p:cNvSpPr>
            <a:spLocks noGrp="1"/>
          </p:cNvSpPr>
          <p:nvPr>
            <p:ph type="ftr" sz="quarter" idx="10"/>
          </p:nvPr>
        </p:nvSpPr>
        <p:spPr/>
        <p:txBody>
          <a:bodyPr/>
          <a:lstStyle/>
          <a:p>
            <a:r>
              <a:rPr lang="en-US" smtClean="0"/>
              <a:t>Clinker characteristics, 2016-04-22   © 2015 LafargeHolcim</a:t>
            </a:r>
            <a:endParaRPr lang="en-US"/>
          </a:p>
        </p:txBody>
      </p:sp>
      <p:sp>
        <p:nvSpPr>
          <p:cNvPr id="7" name="Slide Number Placeholder 6"/>
          <p:cNvSpPr>
            <a:spLocks noGrp="1"/>
          </p:cNvSpPr>
          <p:nvPr>
            <p:ph type="sldNum" sz="quarter" idx="11"/>
          </p:nvPr>
        </p:nvSpPr>
        <p:spPr/>
        <p:txBody>
          <a:bodyPr/>
          <a:lstStyle/>
          <a:p>
            <a:pPr>
              <a:defRPr/>
            </a:pPr>
            <a:fld id="{23CF603F-38F3-417B-93C4-ADE80C1AB0AA}" type="slidenum">
              <a:rPr lang="en-US" smtClean="0"/>
              <a:pPr>
                <a:defRPr/>
              </a:pPr>
              <a:t>31</a:t>
            </a:fld>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48FD3B9-45BF-4DB6-93F6-C304A365B9D1}" type="slidenum">
              <a:rPr lang="en-US" sz="800"/>
              <a:pPr algn="r"/>
              <a:t>32</a:t>
            </a:fld>
            <a:endParaRPr lang="en-US" sz="800"/>
          </a:p>
        </p:txBody>
      </p:sp>
      <p:sp>
        <p:nvSpPr>
          <p:cNvPr id="47106" name="Content Placeholder 2"/>
          <p:cNvSpPr>
            <a:spLocks/>
          </p:cNvSpPr>
          <p:nvPr/>
        </p:nvSpPr>
        <p:spPr bwMode="auto">
          <a:xfrm>
            <a:off x="560388" y="136683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Among silicates, </a:t>
            </a:r>
            <a:r>
              <a:rPr lang="en-US" sz="2000" dirty="0" err="1"/>
              <a:t>belite</a:t>
            </a:r>
            <a:r>
              <a:rPr lang="en-US" sz="2000" dirty="0"/>
              <a:t> </a:t>
            </a:r>
            <a:r>
              <a:rPr lang="en-US" sz="2000" dirty="0" smtClean="0"/>
              <a:t>builds </a:t>
            </a:r>
            <a:r>
              <a:rPr lang="en-US" sz="2000" dirty="0"/>
              <a:t>significantly larger amounts of </a:t>
            </a:r>
            <a:r>
              <a:rPr lang="en-US" sz="2000" dirty="0" smtClean="0"/>
              <a:t>sulfur into its crystal structure compared </a:t>
            </a:r>
            <a:r>
              <a:rPr lang="en-US" sz="2000" dirty="0"/>
              <a:t>to </a:t>
            </a:r>
            <a:r>
              <a:rPr lang="en-US" sz="2000" dirty="0" err="1"/>
              <a:t>alite</a:t>
            </a:r>
            <a:r>
              <a:rPr lang="en-US" sz="2000" dirty="0"/>
              <a:t>. Up to 4-5 times more SO</a:t>
            </a:r>
            <a:r>
              <a:rPr lang="en-US" sz="2000" baseline="-25000" dirty="0"/>
              <a:t>3</a:t>
            </a:r>
            <a:r>
              <a:rPr lang="en-US" sz="2000" dirty="0"/>
              <a:t> can be incorporated into </a:t>
            </a:r>
            <a:r>
              <a:rPr lang="en-US" sz="2000" dirty="0" err="1"/>
              <a:t>belite</a:t>
            </a:r>
            <a:r>
              <a:rPr lang="en-US" sz="2000" dirty="0"/>
              <a:t> compared to </a:t>
            </a:r>
            <a:r>
              <a:rPr lang="en-US" sz="2000" dirty="0" err="1"/>
              <a:t>alite</a:t>
            </a:r>
            <a:r>
              <a:rPr lang="en-US" sz="2000" dirty="0"/>
              <a:t>.</a:t>
            </a:r>
          </a:p>
          <a:p>
            <a:pPr marL="269875" indent="-269875">
              <a:spcBef>
                <a:spcPts val="1200"/>
              </a:spcBef>
              <a:buClr>
                <a:schemeClr val="accent1"/>
              </a:buClr>
              <a:buFont typeface="Arial" charset="0"/>
              <a:buChar char="•"/>
            </a:pPr>
            <a:r>
              <a:rPr lang="en-US" sz="2000" dirty="0"/>
              <a:t>In the absence of alkalis and </a:t>
            </a:r>
            <a:r>
              <a:rPr lang="en-US" sz="2000" dirty="0" err="1"/>
              <a:t>MgO</a:t>
            </a:r>
            <a:r>
              <a:rPr lang="en-US" sz="2000" dirty="0"/>
              <a:t>, sulfates jointly with alumina are integrated into </a:t>
            </a:r>
            <a:r>
              <a:rPr lang="en-US" sz="2000" dirty="0" err="1"/>
              <a:t>belite</a:t>
            </a:r>
            <a:r>
              <a:rPr lang="en-US" sz="2000" dirty="0"/>
              <a:t>. This leads to </a:t>
            </a:r>
          </a:p>
          <a:p>
            <a:pPr marL="534988" lvl="1" indent="-265113">
              <a:spcBef>
                <a:spcPts val="1200"/>
              </a:spcBef>
              <a:buClr>
                <a:schemeClr val="accent1"/>
              </a:buClr>
              <a:buFont typeface="Arial" charset="0"/>
              <a:buChar char="•"/>
            </a:pPr>
            <a:r>
              <a:rPr lang="en-US" dirty="0"/>
              <a:t>A decrease of the aluminate content </a:t>
            </a:r>
          </a:p>
          <a:p>
            <a:pPr marL="534988" lvl="1" indent="-265113">
              <a:spcBef>
                <a:spcPts val="1200"/>
              </a:spcBef>
              <a:buClr>
                <a:schemeClr val="accent1"/>
              </a:buClr>
              <a:buFont typeface="Arial" charset="0"/>
              <a:buChar char="•"/>
            </a:pPr>
            <a:r>
              <a:rPr lang="en-US" dirty="0"/>
              <a:t>Stabilization of the </a:t>
            </a:r>
            <a:r>
              <a:rPr lang="en-US" dirty="0" err="1"/>
              <a:t>belite</a:t>
            </a:r>
            <a:r>
              <a:rPr lang="en-US" dirty="0"/>
              <a:t> and a reduced formation of </a:t>
            </a:r>
            <a:r>
              <a:rPr lang="en-US" dirty="0" err="1" smtClean="0"/>
              <a:t>alite</a:t>
            </a:r>
            <a:endParaRPr lang="en-US" dirty="0"/>
          </a:p>
          <a:p>
            <a:pPr marL="269875" indent="-269875">
              <a:spcBef>
                <a:spcPts val="1200"/>
              </a:spcBef>
              <a:buClr>
                <a:schemeClr val="accent1"/>
              </a:buClr>
              <a:buFont typeface="Arial" charset="0"/>
              <a:buChar char="•"/>
            </a:pPr>
            <a:r>
              <a:rPr lang="en-US" sz="2000" dirty="0"/>
              <a:t>The incorporation of S</a:t>
            </a:r>
            <a:r>
              <a:rPr lang="en-US" sz="2000" baseline="30000" dirty="0"/>
              <a:t>6+ </a:t>
            </a:r>
            <a:r>
              <a:rPr lang="en-US" sz="2000" dirty="0"/>
              <a:t>into </a:t>
            </a:r>
            <a:r>
              <a:rPr lang="en-US" sz="2000" dirty="0" err="1"/>
              <a:t>belite</a:t>
            </a:r>
            <a:r>
              <a:rPr lang="en-US" sz="2000" dirty="0"/>
              <a:t> can increase the </a:t>
            </a:r>
            <a:r>
              <a:rPr lang="en-US" sz="2000" dirty="0" err="1"/>
              <a:t>belite</a:t>
            </a:r>
            <a:r>
              <a:rPr lang="en-US" sz="2000" dirty="0"/>
              <a:t> content at the expense of </a:t>
            </a:r>
            <a:r>
              <a:rPr lang="en-US" sz="2000" dirty="0" err="1"/>
              <a:t>alite</a:t>
            </a:r>
            <a:r>
              <a:rPr lang="en-US" sz="2000" dirty="0"/>
              <a:t> by as much as 10-15 </a:t>
            </a:r>
            <a:r>
              <a:rPr lang="en-US" sz="2000" dirty="0" err="1"/>
              <a:t>wt</a:t>
            </a:r>
            <a:r>
              <a:rPr lang="en-US" sz="2000" dirty="0"/>
              <a:t>%.</a:t>
            </a:r>
          </a:p>
          <a:p>
            <a:pPr marL="269875" indent="-269875">
              <a:spcBef>
                <a:spcPts val="1200"/>
              </a:spcBef>
              <a:buClr>
                <a:schemeClr val="accent1"/>
              </a:buClr>
              <a:buFont typeface="Arial" charset="0"/>
              <a:buChar char="•"/>
            </a:pPr>
            <a:r>
              <a:rPr lang="en-US" sz="2000" dirty="0"/>
              <a:t>High SO</a:t>
            </a:r>
            <a:r>
              <a:rPr lang="en-US" sz="2000" baseline="-25000" dirty="0"/>
              <a:t>3</a:t>
            </a:r>
            <a:r>
              <a:rPr lang="en-US" sz="2000" dirty="0"/>
              <a:t> content further reduce </a:t>
            </a:r>
            <a:r>
              <a:rPr lang="en-US" sz="2000" dirty="0" err="1"/>
              <a:t>alite</a:t>
            </a:r>
            <a:r>
              <a:rPr lang="en-US" sz="2000" dirty="0"/>
              <a:t> be absorption of </a:t>
            </a:r>
            <a:r>
              <a:rPr lang="en-US" sz="2000" dirty="0" err="1"/>
              <a:t>CaO</a:t>
            </a:r>
            <a:r>
              <a:rPr lang="en-US" sz="2000" dirty="0"/>
              <a:t> (Ca-</a:t>
            </a:r>
            <a:r>
              <a:rPr lang="en-US" sz="2000" dirty="0" err="1"/>
              <a:t>langbeinite</a:t>
            </a:r>
            <a:r>
              <a:rPr lang="en-US" sz="2000" dirty="0"/>
              <a:t>, anhydrite in extreme cases)</a:t>
            </a:r>
          </a:p>
        </p:txBody>
      </p:sp>
      <p:sp>
        <p:nvSpPr>
          <p:cNvPr id="47107" name="Title 3"/>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Quality issues related to high sulfur content in combination with low A/S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CB56BE8-FF00-4C01-92FA-8604F724F683}" type="slidenum">
              <a:rPr lang="en-US" sz="800"/>
              <a:pPr algn="r"/>
              <a:t>33</a:t>
            </a:fld>
            <a:endParaRPr lang="en-US" sz="800"/>
          </a:p>
        </p:txBody>
      </p:sp>
      <p:sp>
        <p:nvSpPr>
          <p:cNvPr id="48130" name="Title 3"/>
          <p:cNvSpPr>
            <a:spLocks/>
          </p:cNvSpPr>
          <p:nvPr/>
        </p:nvSpPr>
        <p:spPr bwMode="auto">
          <a:xfrm>
            <a:off x="560388" y="273050"/>
            <a:ext cx="8774112" cy="792163"/>
          </a:xfrm>
          <a:prstGeom prst="rect">
            <a:avLst/>
          </a:prstGeom>
          <a:noFill/>
          <a:ln w="9525">
            <a:noFill/>
            <a:miter lim="800000"/>
            <a:headEnd/>
            <a:tailEnd/>
          </a:ln>
        </p:spPr>
        <p:txBody>
          <a:bodyPr lIns="0" tIns="0" rIns="0" bIns="7200" anchor="b"/>
          <a:lstStyle/>
          <a:p>
            <a:pPr>
              <a:lnSpc>
                <a:spcPct val="95000"/>
              </a:lnSpc>
            </a:pPr>
            <a:r>
              <a:rPr lang="en-US" sz="2400" b="1"/>
              <a:t>Influence of SO</a:t>
            </a:r>
            <a:r>
              <a:rPr lang="en-US" sz="2400" b="1" baseline="-25000"/>
              <a:t>3</a:t>
            </a:r>
            <a:r>
              <a:rPr lang="en-US" sz="2400" b="1"/>
              <a:t> on Aluminate content</a:t>
            </a:r>
          </a:p>
        </p:txBody>
      </p:sp>
      <p:graphicFrame>
        <p:nvGraphicFramePr>
          <p:cNvPr id="9" name="Chart 8"/>
          <p:cNvGraphicFramePr>
            <a:graphicFrameLocks/>
          </p:cNvGraphicFramePr>
          <p:nvPr>
            <p:extLst>
              <p:ext uri="{D42A27DB-BD31-4B8C-83A1-F6EECF244321}">
                <p14:modId xmlns:p14="http://schemas.microsoft.com/office/powerpoint/2010/main" val="3430251142"/>
              </p:ext>
            </p:extLst>
          </p:nvPr>
        </p:nvGraphicFramePr>
        <p:xfrm>
          <a:off x="560512" y="1124174"/>
          <a:ext cx="8784976" cy="4968552"/>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p:sp>
      <p:sp>
        <p:nvSpPr>
          <p:cNvPr id="6" name="Title 5"/>
          <p:cNvSpPr>
            <a:spLocks noGrp="1"/>
          </p:cNvSpPr>
          <p:nvPr>
            <p:ph type="title"/>
          </p:nvPr>
        </p:nvSpPr>
        <p:spPr/>
        <p:txBody>
          <a:bodyPr/>
          <a:lstStyle/>
          <a:p>
            <a:r>
              <a:rPr lang="en-US" sz="3600" dirty="0" err="1"/>
              <a:t>Burnability</a:t>
            </a:r>
            <a:r>
              <a:rPr lang="en-US" sz="3600" dirty="0"/>
              <a:t> test: Application for Raw Mix </a:t>
            </a:r>
            <a:r>
              <a:rPr lang="en-US" sz="3600" dirty="0" smtClean="0"/>
              <a:t>Optimization</a:t>
            </a:r>
            <a:endParaRPr lang="en-US" dirty="0"/>
          </a:p>
        </p:txBody>
      </p:sp>
      <p:sp>
        <p:nvSpPr>
          <p:cNvPr id="2" name="Footer Placeholder 1"/>
          <p:cNvSpPr>
            <a:spLocks noGrp="1"/>
          </p:cNvSpPr>
          <p:nvPr>
            <p:ph type="ftr" sz="quarter" idx="14"/>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5"/>
          </p:nvPr>
        </p:nvSpPr>
        <p:spPr/>
        <p:txBody>
          <a:bodyPr/>
          <a:lstStyle/>
          <a:p>
            <a:pPr>
              <a:defRPr/>
            </a:pPr>
            <a:fld id="{23CF603F-38F3-417B-93C4-ADE80C1AB0AA}" type="slidenum">
              <a:rPr lang="en-US" smtClean="0"/>
              <a:pPr>
                <a:defRPr/>
              </a:pPr>
              <a:t>34</a:t>
            </a:fld>
            <a:endParaRPr lang="en-US" dirty="0"/>
          </a:p>
        </p:txBody>
      </p:sp>
    </p:spTree>
    <p:extLst>
      <p:ext uri="{BB962C8B-B14F-4D97-AF65-F5344CB8AC3E}">
        <p14:creationId xmlns:p14="http://schemas.microsoft.com/office/powerpoint/2010/main" val="13349145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E5E6440-9D6F-4669-B3A3-5798C5E16344}" type="slidenum">
              <a:rPr lang="en-US" sz="800"/>
              <a:pPr algn="r"/>
              <a:t>35</a:t>
            </a:fld>
            <a:endParaRPr lang="en-US" sz="800"/>
          </a:p>
        </p:txBody>
      </p:sp>
      <p:sp>
        <p:nvSpPr>
          <p:cNvPr id="50178" name="Rectangle 3"/>
          <p:cNvSpPr>
            <a:spLocks noChangeArrowheads="1"/>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a:lnSpc>
                <a:spcPct val="80000"/>
              </a:lnSpc>
              <a:spcBef>
                <a:spcPts val="1200"/>
              </a:spcBef>
              <a:buClr>
                <a:schemeClr val="accent1"/>
              </a:buClr>
              <a:buFont typeface="Arial" charset="0"/>
              <a:buChar char="•"/>
            </a:pPr>
            <a:r>
              <a:rPr lang="en-US" altLang="en-US" sz="2000" dirty="0" err="1"/>
              <a:t>Burnability</a:t>
            </a:r>
            <a:r>
              <a:rPr lang="en-US" altLang="en-US" sz="2000" dirty="0"/>
              <a:t>: How easy clinker forms</a:t>
            </a:r>
          </a:p>
          <a:p>
            <a:pPr marL="269875" indent="-269875">
              <a:lnSpc>
                <a:spcPct val="80000"/>
              </a:lnSpc>
              <a:spcBef>
                <a:spcPts val="1200"/>
              </a:spcBef>
              <a:buClr>
                <a:schemeClr val="accent1"/>
              </a:buClr>
              <a:buFont typeface="Arial" charset="0"/>
              <a:buChar char="•"/>
            </a:pPr>
            <a:r>
              <a:rPr lang="en-US" altLang="en-US" sz="2000" dirty="0" err="1"/>
              <a:t>Burnability</a:t>
            </a:r>
            <a:r>
              <a:rPr lang="en-US" altLang="en-US" sz="2000" dirty="0"/>
              <a:t> </a:t>
            </a:r>
            <a:r>
              <a:rPr lang="en-US" altLang="en-US" sz="2000" dirty="0" smtClean="0"/>
              <a:t>influences:</a:t>
            </a:r>
            <a:endParaRPr lang="en-US" altLang="en-US" sz="2000" dirty="0"/>
          </a:p>
          <a:p>
            <a:pPr marL="534988" lvl="1" indent="-265113">
              <a:lnSpc>
                <a:spcPct val="90000"/>
              </a:lnSpc>
              <a:spcBef>
                <a:spcPts val="1200"/>
              </a:spcBef>
              <a:buClr>
                <a:schemeClr val="accent1"/>
              </a:buClr>
              <a:buFont typeface="Arial" charset="0"/>
              <a:buChar char="•"/>
            </a:pPr>
            <a:r>
              <a:rPr lang="en-US" altLang="en-US" dirty="0"/>
              <a:t>Kiln operation (heat consumption, refractory wear, volatility)</a:t>
            </a:r>
          </a:p>
          <a:p>
            <a:pPr marL="534988" lvl="1" indent="-265113">
              <a:lnSpc>
                <a:spcPct val="90000"/>
              </a:lnSpc>
              <a:spcBef>
                <a:spcPts val="1200"/>
              </a:spcBef>
              <a:buClr>
                <a:schemeClr val="accent1"/>
              </a:buClr>
              <a:buFont typeface="Arial" charset="0"/>
              <a:buChar char="•"/>
            </a:pPr>
            <a:r>
              <a:rPr lang="en-US" altLang="en-US" dirty="0"/>
              <a:t>Degree of clinker burning and therefore reactivity of clinker</a:t>
            </a:r>
          </a:p>
          <a:p>
            <a:pPr marL="269875" indent="-269875">
              <a:lnSpc>
                <a:spcPct val="90000"/>
              </a:lnSpc>
              <a:spcBef>
                <a:spcPct val="50000"/>
              </a:spcBef>
              <a:buClr>
                <a:schemeClr val="accent1"/>
              </a:buClr>
              <a:buFont typeface="Arial" charset="0"/>
              <a:buChar char="•"/>
            </a:pPr>
            <a:r>
              <a:rPr lang="en-US" altLang="en-US" sz="2000" dirty="0" err="1"/>
              <a:t>Burnability</a:t>
            </a:r>
            <a:r>
              <a:rPr lang="en-US" altLang="en-US" sz="2000" dirty="0"/>
              <a:t> can be assessed by laboratory </a:t>
            </a:r>
            <a:r>
              <a:rPr lang="en-US" altLang="en-US" sz="2000" dirty="0" err="1"/>
              <a:t>burnability</a:t>
            </a:r>
            <a:r>
              <a:rPr lang="en-US" altLang="en-US" sz="2000" dirty="0"/>
              <a:t> tests</a:t>
            </a:r>
          </a:p>
          <a:p>
            <a:pPr marL="534988" lvl="1" indent="-265113">
              <a:lnSpc>
                <a:spcPct val="90000"/>
              </a:lnSpc>
              <a:spcBef>
                <a:spcPct val="50000"/>
              </a:spcBef>
              <a:buClr>
                <a:schemeClr val="accent1"/>
              </a:buClr>
              <a:buFont typeface="Arial" charset="0"/>
              <a:buChar char="•"/>
            </a:pPr>
            <a:r>
              <a:rPr lang="en-US" altLang="en-US" dirty="0"/>
              <a:t>Determine optimal raw meal fineness</a:t>
            </a:r>
          </a:p>
          <a:p>
            <a:pPr marL="534988" lvl="1" indent="-265113">
              <a:lnSpc>
                <a:spcPct val="90000"/>
              </a:lnSpc>
              <a:spcBef>
                <a:spcPts val="1200"/>
              </a:spcBef>
              <a:buClr>
                <a:schemeClr val="accent1"/>
              </a:buClr>
              <a:buFont typeface="Arial" charset="0"/>
              <a:buChar char="•"/>
            </a:pPr>
            <a:r>
              <a:rPr lang="en-US" altLang="en-US" dirty="0"/>
              <a:t>Determine main factors contributing to </a:t>
            </a:r>
            <a:r>
              <a:rPr lang="en-US" altLang="en-US" dirty="0" err="1"/>
              <a:t>burnability</a:t>
            </a:r>
            <a:endParaRPr lang="en-US" altLang="en-US" dirty="0"/>
          </a:p>
          <a:p>
            <a:pPr marL="269875" indent="-269875">
              <a:lnSpc>
                <a:spcPct val="90000"/>
              </a:lnSpc>
              <a:spcBef>
                <a:spcPct val="50000"/>
              </a:spcBef>
              <a:buClr>
                <a:schemeClr val="accent1"/>
              </a:buClr>
              <a:buFont typeface="Arial" charset="0"/>
              <a:buChar char="•"/>
            </a:pPr>
            <a:r>
              <a:rPr lang="en-US" altLang="en-US" sz="2000" dirty="0" err="1"/>
              <a:t>Burnability</a:t>
            </a:r>
            <a:r>
              <a:rPr lang="en-US" altLang="en-US" sz="2000" dirty="0"/>
              <a:t> is primarily influenced by</a:t>
            </a:r>
          </a:p>
          <a:p>
            <a:pPr marL="534988" lvl="1" indent="-265113">
              <a:lnSpc>
                <a:spcPct val="90000"/>
              </a:lnSpc>
              <a:spcBef>
                <a:spcPts val="1200"/>
              </a:spcBef>
              <a:buClr>
                <a:schemeClr val="accent1"/>
              </a:buClr>
              <a:buFont typeface="Arial" charset="0"/>
              <a:buChar char="•"/>
            </a:pPr>
            <a:r>
              <a:rPr lang="en-US" altLang="en-US" dirty="0"/>
              <a:t>LS and SR</a:t>
            </a:r>
          </a:p>
          <a:p>
            <a:pPr marL="534988" lvl="1" indent="-265113">
              <a:lnSpc>
                <a:spcPct val="90000"/>
              </a:lnSpc>
              <a:spcBef>
                <a:spcPts val="1200"/>
              </a:spcBef>
              <a:buClr>
                <a:schemeClr val="accent1"/>
              </a:buClr>
              <a:buFont typeface="Arial" charset="0"/>
              <a:buChar char="•"/>
            </a:pPr>
            <a:r>
              <a:rPr lang="en-US" altLang="en-US" dirty="0"/>
              <a:t>Coarse quartz:	 &gt; 32 µm</a:t>
            </a:r>
          </a:p>
          <a:p>
            <a:pPr marL="534988" lvl="1" indent="-265113">
              <a:lnSpc>
                <a:spcPct val="90000"/>
              </a:lnSpc>
              <a:spcBef>
                <a:spcPts val="1200"/>
              </a:spcBef>
              <a:buClr>
                <a:schemeClr val="accent1"/>
              </a:buClr>
              <a:buFont typeface="Arial" charset="0"/>
              <a:buChar char="•"/>
            </a:pPr>
            <a:r>
              <a:rPr lang="en-US" altLang="en-US" dirty="0"/>
              <a:t>Coarse calcite:	 &gt; 90 µm</a:t>
            </a:r>
          </a:p>
          <a:p>
            <a:pPr marL="269875" indent="-269875">
              <a:lnSpc>
                <a:spcPct val="90000"/>
              </a:lnSpc>
              <a:spcBef>
                <a:spcPct val="50000"/>
              </a:spcBef>
              <a:buClr>
                <a:schemeClr val="accent1"/>
              </a:buClr>
              <a:buFont typeface="Arial" charset="0"/>
              <a:buChar char="•"/>
            </a:pPr>
            <a:r>
              <a:rPr lang="en-US" altLang="en-US" sz="2000" dirty="0" smtClean="0"/>
              <a:t>A </a:t>
            </a:r>
            <a:r>
              <a:rPr lang="en-US" altLang="en-US" sz="2000" dirty="0"/>
              <a:t>direct relationship between raw meal fineness and </a:t>
            </a:r>
            <a:r>
              <a:rPr lang="en-US" altLang="en-US" sz="2000" dirty="0" err="1" smtClean="0"/>
              <a:t>burnability</a:t>
            </a:r>
            <a:r>
              <a:rPr lang="en-US" altLang="en-US" sz="2000" dirty="0" smtClean="0"/>
              <a:t> is not mandatory</a:t>
            </a:r>
            <a:endParaRPr lang="en-US" altLang="en-US" sz="2000" dirty="0"/>
          </a:p>
        </p:txBody>
      </p:sp>
      <p:sp>
        <p:nvSpPr>
          <p:cNvPr id="50179"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Raw Meal Burnability</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C4B4BE9-349E-43B3-B6EA-DFBF9819F3A9}" type="slidenum">
              <a:rPr lang="en-US" sz="800"/>
              <a:pPr algn="r"/>
              <a:t>36</a:t>
            </a:fld>
            <a:endParaRPr lang="en-US" sz="800"/>
          </a:p>
        </p:txBody>
      </p:sp>
      <p:sp>
        <p:nvSpPr>
          <p:cNvPr id="51202" name="Rectangle 3"/>
          <p:cNvSpPr>
            <a:spLocks noChangeArrowheads="1"/>
          </p:cNvSpPr>
          <p:nvPr/>
        </p:nvSpPr>
        <p:spPr bwMode="auto">
          <a:xfrm>
            <a:off x="560388" y="1395413"/>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tabLst>
                <a:tab pos="2662238" algn="l"/>
                <a:tab pos="3144838" algn="l"/>
              </a:tabLst>
            </a:pPr>
            <a:r>
              <a:rPr lang="en-US" altLang="en-US" sz="2000" dirty="0"/>
              <a:t>The test is based on the isothermal burning at 1400 °C of raw meal nodules</a:t>
            </a:r>
          </a:p>
          <a:p>
            <a:pPr marL="269875" indent="-269875">
              <a:spcBef>
                <a:spcPts val="1200"/>
              </a:spcBef>
              <a:buClr>
                <a:schemeClr val="accent1"/>
              </a:buClr>
              <a:buFont typeface="Arial" charset="0"/>
              <a:buChar char="•"/>
              <a:tabLst>
                <a:tab pos="2662238" algn="l"/>
                <a:tab pos="3144838" algn="l"/>
              </a:tabLst>
            </a:pPr>
            <a:r>
              <a:rPr lang="en-US" altLang="en-US" sz="2000" dirty="0"/>
              <a:t>The test allows the determination of the relative influence of the various material parameters, free from the influence of process technological disturbances</a:t>
            </a:r>
            <a:r>
              <a:rPr lang="en-US" altLang="en-US" sz="2000" dirty="0" smtClean="0"/>
              <a:t>.</a:t>
            </a:r>
          </a:p>
          <a:p>
            <a:pPr marL="269875" indent="-269875">
              <a:spcBef>
                <a:spcPts val="1200"/>
              </a:spcBef>
              <a:buClr>
                <a:schemeClr val="accent1"/>
              </a:buClr>
              <a:buFont typeface="Arial" charset="0"/>
              <a:buChar char="•"/>
              <a:tabLst>
                <a:tab pos="2662238" algn="l"/>
                <a:tab pos="3144838" algn="l"/>
              </a:tabLst>
            </a:pPr>
            <a:endParaRPr lang="en-US" altLang="en-US" sz="2000" dirty="0"/>
          </a:p>
          <a:p>
            <a:pPr marL="269875" indent="-269875">
              <a:spcBef>
                <a:spcPts val="1200"/>
              </a:spcBef>
              <a:buClr>
                <a:schemeClr val="accent1"/>
              </a:buClr>
              <a:buFont typeface="Arial" charset="0"/>
              <a:buChar char="•"/>
              <a:tabLst>
                <a:tab pos="2662238" algn="l"/>
                <a:tab pos="3144838" algn="l"/>
              </a:tabLst>
            </a:pPr>
            <a:r>
              <a:rPr lang="en-US" altLang="en-US" sz="2000" b="1" dirty="0"/>
              <a:t>Evaluation	Free Lime %	</a:t>
            </a:r>
            <a:endParaRPr lang="en-US" altLang="en-US" sz="2000" dirty="0"/>
          </a:p>
          <a:p>
            <a:pPr marL="534988" lvl="1" indent="-265113">
              <a:spcBef>
                <a:spcPts val="1200"/>
              </a:spcBef>
              <a:buClr>
                <a:schemeClr val="accent1"/>
              </a:buClr>
              <a:buFont typeface="Arial" charset="0"/>
              <a:buChar char="•"/>
              <a:tabLst>
                <a:tab pos="2662238" algn="l"/>
                <a:tab pos="3144838" algn="l"/>
              </a:tabLst>
            </a:pPr>
            <a:r>
              <a:rPr lang="en-US" altLang="en-US" sz="2000" dirty="0"/>
              <a:t>very good		0 - 2</a:t>
            </a:r>
          </a:p>
          <a:p>
            <a:pPr marL="534988" lvl="1" indent="-265113">
              <a:spcBef>
                <a:spcPts val="300"/>
              </a:spcBef>
              <a:buClr>
                <a:schemeClr val="accent1"/>
              </a:buClr>
              <a:buFont typeface="Arial" charset="0"/>
              <a:buChar char="•"/>
              <a:tabLst>
                <a:tab pos="2662238" algn="l"/>
                <a:tab pos="3144838" algn="l"/>
              </a:tabLst>
            </a:pPr>
            <a:r>
              <a:rPr lang="en-US" altLang="en-US" sz="2000" dirty="0"/>
              <a:t>good		2 - 4</a:t>
            </a:r>
          </a:p>
          <a:p>
            <a:pPr marL="534988" lvl="1" indent="-265113">
              <a:spcBef>
                <a:spcPts val="300"/>
              </a:spcBef>
              <a:buClr>
                <a:schemeClr val="accent1"/>
              </a:buClr>
              <a:buFont typeface="Arial" charset="0"/>
              <a:buChar char="•"/>
              <a:tabLst>
                <a:tab pos="2662238" algn="l"/>
                <a:tab pos="3144838" algn="l"/>
              </a:tabLst>
            </a:pPr>
            <a:r>
              <a:rPr lang="en-US" altLang="en-US" sz="2000" dirty="0"/>
              <a:t>moderate		4 - 6</a:t>
            </a:r>
          </a:p>
          <a:p>
            <a:pPr marL="534988" lvl="1" indent="-265113">
              <a:spcBef>
                <a:spcPts val="300"/>
              </a:spcBef>
              <a:buClr>
                <a:schemeClr val="accent1"/>
              </a:buClr>
              <a:buFont typeface="Arial" charset="0"/>
              <a:buChar char="•"/>
              <a:tabLst>
                <a:tab pos="2662238" algn="l"/>
                <a:tab pos="3144838" algn="l"/>
              </a:tabLst>
            </a:pPr>
            <a:r>
              <a:rPr lang="en-US" altLang="en-US" sz="2000" dirty="0"/>
              <a:t>poor		6 - 8</a:t>
            </a:r>
          </a:p>
          <a:p>
            <a:pPr marL="534988" lvl="1" indent="-265113">
              <a:spcBef>
                <a:spcPts val="300"/>
              </a:spcBef>
              <a:buClr>
                <a:schemeClr val="accent1"/>
              </a:buClr>
              <a:buFont typeface="Arial" charset="0"/>
              <a:buChar char="•"/>
              <a:tabLst>
                <a:tab pos="2662238" algn="l"/>
                <a:tab pos="3144838" algn="l"/>
              </a:tabLst>
            </a:pPr>
            <a:r>
              <a:rPr lang="en-US" altLang="en-US" sz="2000" dirty="0"/>
              <a:t>very poor		&gt; 8</a:t>
            </a:r>
            <a:endParaRPr lang="en-US" altLang="en-US" sz="2000" b="1" dirty="0"/>
          </a:p>
        </p:txBody>
      </p:sp>
      <p:sp>
        <p:nvSpPr>
          <p:cNvPr id="51203" name="Rectangle 2"/>
          <p:cNvSpPr>
            <a:spLocks noChangeArrowheads="1"/>
          </p:cNvSpPr>
          <p:nvPr/>
        </p:nvSpPr>
        <p:spPr bwMode="auto">
          <a:xfrm>
            <a:off x="560388" y="67627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Holcim burnability test</a:t>
            </a:r>
            <a:br>
              <a:rPr lang="en-US" altLang="en-US" sz="2400" b="1"/>
            </a:br>
            <a:endParaRPr lang="en-US" altLang="en-US" sz="2400" b="1"/>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FC8C8E3-64E0-4D28-B9C8-679409268330}" type="slidenum">
              <a:rPr lang="en-US" sz="800"/>
              <a:pPr algn="r"/>
              <a:t>37</a:t>
            </a:fld>
            <a:endParaRPr lang="en-US" sz="800"/>
          </a:p>
        </p:txBody>
      </p:sp>
      <p:sp>
        <p:nvSpPr>
          <p:cNvPr id="52226"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Hocim Burnability Test</a:t>
            </a:r>
          </a:p>
        </p:txBody>
      </p:sp>
      <p:pic>
        <p:nvPicPr>
          <p:cNvPr id="52227" name="Picture 3" descr="F016"/>
          <p:cNvPicPr>
            <a:picLocks noChangeAspect="1" noChangeArrowheads="1"/>
          </p:cNvPicPr>
          <p:nvPr/>
        </p:nvPicPr>
        <p:blipFill>
          <a:blip r:embed="rId2"/>
          <a:srcRect/>
          <a:stretch>
            <a:fillRect/>
          </a:stretch>
        </p:blipFill>
        <p:spPr bwMode="auto">
          <a:xfrm>
            <a:off x="1352600" y="1271588"/>
            <a:ext cx="5832475" cy="5145087"/>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7EA8361-5C73-4AB3-B463-D7B3581CB150}" type="slidenum">
              <a:rPr lang="en-US" sz="800"/>
              <a:pPr algn="r"/>
              <a:t>38</a:t>
            </a:fld>
            <a:endParaRPr lang="en-US" sz="800"/>
          </a:p>
        </p:txBody>
      </p:sp>
      <p:sp>
        <p:nvSpPr>
          <p:cNvPr id="53250" name="Rectangle 3"/>
          <p:cNvSpPr>
            <a:spLocks noChangeArrowheads="1"/>
          </p:cNvSpPr>
          <p:nvPr/>
        </p:nvSpPr>
        <p:spPr bwMode="auto">
          <a:xfrm>
            <a:off x="560388" y="134143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cs typeface="Times New Roman" pitchFamily="18" charset="0"/>
              </a:rPr>
              <a:t>Calculation of the </a:t>
            </a:r>
            <a:r>
              <a:rPr lang="en-US" altLang="en-US" sz="2000" dirty="0" err="1">
                <a:cs typeface="Times New Roman" pitchFamily="18" charset="0"/>
              </a:rPr>
              <a:t>CaO</a:t>
            </a:r>
            <a:r>
              <a:rPr lang="en-US" altLang="en-US" sz="2000" baseline="-25000" dirty="0" err="1">
                <a:cs typeface="Times New Roman" pitchFamily="18" charset="0"/>
              </a:rPr>
              <a:t>f</a:t>
            </a:r>
            <a:r>
              <a:rPr lang="en-US" altLang="en-US" sz="2000" dirty="0">
                <a:cs typeface="Times New Roman" pitchFamily="18" charset="0"/>
              </a:rPr>
              <a:t>-content, as expected to result from the </a:t>
            </a:r>
            <a:r>
              <a:rPr lang="en-US" altLang="en-US" sz="2000" dirty="0" err="1">
                <a:cs typeface="Times New Roman" pitchFamily="18" charset="0"/>
              </a:rPr>
              <a:t>burnability</a:t>
            </a:r>
            <a:r>
              <a:rPr lang="en-US" altLang="en-US" sz="2000" dirty="0">
                <a:cs typeface="Times New Roman" pitchFamily="18" charset="0"/>
              </a:rPr>
              <a:t> test, according to the formula:</a:t>
            </a:r>
          </a:p>
          <a:p>
            <a:pPr marL="269875" indent="-269875">
              <a:lnSpc>
                <a:spcPct val="140000"/>
              </a:lnSpc>
              <a:spcBef>
                <a:spcPct val="50000"/>
              </a:spcBef>
              <a:spcAft>
                <a:spcPct val="50000"/>
              </a:spcAft>
              <a:buClr>
                <a:schemeClr val="accent1"/>
              </a:buClr>
              <a:buFont typeface="Wingdings" pitchFamily="2" charset="2"/>
              <a:buNone/>
            </a:pPr>
            <a:endParaRPr lang="en-US" altLang="en-US" sz="900" dirty="0">
              <a:cs typeface="Times New Roman" pitchFamily="18" charset="0"/>
            </a:endParaRPr>
          </a:p>
          <a:p>
            <a:pPr marL="269875" indent="-269875">
              <a:lnSpc>
                <a:spcPct val="140000"/>
              </a:lnSpc>
              <a:spcBef>
                <a:spcPct val="50000"/>
              </a:spcBef>
              <a:spcAft>
                <a:spcPct val="50000"/>
              </a:spcAft>
              <a:buClr>
                <a:schemeClr val="accent1"/>
              </a:buClr>
              <a:buFont typeface="Wingdings" pitchFamily="2" charset="2"/>
              <a:buNone/>
            </a:pPr>
            <a:endParaRPr lang="en-US" altLang="en-US" sz="900" dirty="0">
              <a:cs typeface="Times New Roman" pitchFamily="18" charset="0"/>
            </a:endParaRPr>
          </a:p>
          <a:p>
            <a:pPr marL="269875" indent="-269875">
              <a:lnSpc>
                <a:spcPct val="140000"/>
              </a:lnSpc>
              <a:spcBef>
                <a:spcPct val="50000"/>
              </a:spcBef>
              <a:spcAft>
                <a:spcPct val="50000"/>
              </a:spcAft>
              <a:buClr>
                <a:schemeClr val="accent1"/>
              </a:buClr>
              <a:buFont typeface="Wingdings" pitchFamily="2" charset="2"/>
              <a:buNone/>
            </a:pPr>
            <a:endParaRPr lang="en-US" altLang="en-US" sz="900" dirty="0">
              <a:cs typeface="Times New Roman" pitchFamily="18" charset="0"/>
            </a:endParaRPr>
          </a:p>
          <a:p>
            <a:pPr marL="269875" indent="-269875">
              <a:lnSpc>
                <a:spcPct val="140000"/>
              </a:lnSpc>
              <a:spcBef>
                <a:spcPct val="50000"/>
              </a:spcBef>
              <a:spcAft>
                <a:spcPct val="50000"/>
              </a:spcAft>
              <a:buClr>
                <a:schemeClr val="accent1"/>
              </a:buClr>
              <a:buFont typeface="Wingdings" pitchFamily="2" charset="2"/>
              <a:buNone/>
            </a:pPr>
            <a:r>
              <a:rPr lang="en-US" altLang="en-US" sz="2000" dirty="0">
                <a:cs typeface="Times New Roman" pitchFamily="18" charset="0"/>
              </a:rPr>
              <a:t>	</a:t>
            </a:r>
            <a:r>
              <a:rPr lang="en-US" altLang="en-US" sz="2000" dirty="0" smtClean="0">
                <a:cs typeface="Times New Roman" pitchFamily="18" charset="0"/>
              </a:rPr>
              <a:t>with calculations for:</a:t>
            </a:r>
            <a:r>
              <a:rPr lang="en-US" altLang="en-US" sz="2000" dirty="0">
                <a:cs typeface="Times New Roman" pitchFamily="18" charset="0"/>
              </a:rPr>
              <a:t/>
            </a:r>
            <a:br>
              <a:rPr lang="en-US" altLang="en-US" sz="2000" dirty="0">
                <a:cs typeface="Times New Roman" pitchFamily="18" charset="0"/>
              </a:rPr>
            </a:br>
            <a:r>
              <a:rPr lang="en-US" altLang="en-US" sz="2000" dirty="0">
                <a:cs typeface="Times New Roman" pitchFamily="18" charset="0"/>
              </a:rPr>
              <a:t>	LS = lime saturation</a:t>
            </a:r>
            <a:br>
              <a:rPr lang="en-US" altLang="en-US" sz="2000" dirty="0">
                <a:cs typeface="Times New Roman" pitchFamily="18" charset="0"/>
              </a:rPr>
            </a:br>
            <a:r>
              <a:rPr lang="en-US" altLang="en-US" sz="2000" dirty="0">
                <a:cs typeface="Times New Roman" pitchFamily="18" charset="0"/>
              </a:rPr>
              <a:t>	SR = silica ratio </a:t>
            </a:r>
            <a:br>
              <a:rPr lang="en-US" altLang="en-US" sz="2000" dirty="0">
                <a:cs typeface="Times New Roman" pitchFamily="18" charset="0"/>
              </a:rPr>
            </a:br>
            <a:r>
              <a:rPr lang="en-US" altLang="en-US" sz="2000" dirty="0">
                <a:cs typeface="Times New Roman" pitchFamily="18" charset="0"/>
              </a:rPr>
              <a:t>	Cc = percentage of </a:t>
            </a:r>
            <a:r>
              <a:rPr lang="en-US" altLang="en-US" sz="2000" dirty="0" smtClean="0">
                <a:cs typeface="Times New Roman" pitchFamily="18" charset="0"/>
              </a:rPr>
              <a:t>critical </a:t>
            </a:r>
            <a:r>
              <a:rPr lang="en-US" altLang="en-US" sz="2000" dirty="0">
                <a:cs typeface="Times New Roman" pitchFamily="18" charset="0"/>
              </a:rPr>
              <a:t>calcite &gt; 90 microns</a:t>
            </a:r>
            <a:br>
              <a:rPr lang="en-US" altLang="en-US" sz="2000" dirty="0">
                <a:cs typeface="Times New Roman" pitchFamily="18" charset="0"/>
              </a:rPr>
            </a:br>
            <a:r>
              <a:rPr lang="en-US" altLang="en-US" sz="2000" dirty="0">
                <a:cs typeface="Times New Roman" pitchFamily="18" charset="0"/>
              </a:rPr>
              <a:t>	Q   = percentage of </a:t>
            </a:r>
            <a:r>
              <a:rPr lang="en-US" altLang="en-US" sz="2000" dirty="0" smtClean="0">
                <a:cs typeface="Times New Roman" pitchFamily="18" charset="0"/>
              </a:rPr>
              <a:t>critical </a:t>
            </a:r>
            <a:r>
              <a:rPr lang="en-US" altLang="en-US" sz="2000" dirty="0">
                <a:cs typeface="Times New Roman" pitchFamily="18" charset="0"/>
              </a:rPr>
              <a:t>quartz &gt; 32 microns</a:t>
            </a:r>
            <a:endParaRPr lang="en-US" altLang="en-US" sz="2000" dirty="0"/>
          </a:p>
        </p:txBody>
      </p:sp>
      <p:sp>
        <p:nvSpPr>
          <p:cNvPr id="53251"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Physiochemical Burnability Model</a:t>
            </a:r>
          </a:p>
        </p:txBody>
      </p:sp>
      <p:sp>
        <p:nvSpPr>
          <p:cNvPr id="53252" name="Rectangle 4"/>
          <p:cNvSpPr>
            <a:spLocks noChangeArrowheads="1"/>
          </p:cNvSpPr>
          <p:nvPr/>
        </p:nvSpPr>
        <p:spPr bwMode="auto">
          <a:xfrm>
            <a:off x="236538" y="2451100"/>
            <a:ext cx="9469437" cy="588963"/>
          </a:xfrm>
          <a:prstGeom prst="rect">
            <a:avLst/>
          </a:prstGeom>
          <a:noFill/>
          <a:ln w="28575">
            <a:solidFill>
              <a:srgbClr val="E6280F"/>
            </a:solidFill>
            <a:miter lim="800000"/>
            <a:headEnd/>
            <a:tailEnd/>
          </a:ln>
        </p:spPr>
        <p:txBody>
          <a:bodyPr>
            <a:spAutoFit/>
          </a:bodyPr>
          <a:lstStyle/>
          <a:p>
            <a:pPr>
              <a:lnSpc>
                <a:spcPct val="140000"/>
              </a:lnSpc>
              <a:spcAft>
                <a:spcPct val="50000"/>
              </a:spcAft>
              <a:buFont typeface="Wingdings" pitchFamily="2" charset="2"/>
              <a:buNone/>
            </a:pPr>
            <a:r>
              <a:rPr lang="en-US" altLang="en-US" sz="2200"/>
              <a:t>CaO</a:t>
            </a:r>
            <a:r>
              <a:rPr lang="en-US" altLang="en-US" sz="2200" baseline="-25000"/>
              <a:t>f</a:t>
            </a:r>
            <a:r>
              <a:rPr lang="en-US" altLang="en-US" sz="2200"/>
              <a:t> = 0.56*Q</a:t>
            </a:r>
            <a:r>
              <a:rPr lang="en-US" altLang="en-US" sz="2200" baseline="-25000"/>
              <a:t>&gt;32 </a:t>
            </a:r>
            <a:r>
              <a:rPr lang="en-US" altLang="en-US" sz="2200" baseline="-25000">
                <a:latin typeface="Symbol" pitchFamily="18" charset="2"/>
              </a:rPr>
              <a:t>m</a:t>
            </a:r>
            <a:r>
              <a:rPr lang="en-US" altLang="en-US" sz="2200" baseline="-25000"/>
              <a:t>m</a:t>
            </a:r>
            <a:r>
              <a:rPr lang="en-US" altLang="en-US" sz="2200"/>
              <a:t> + 0.166*Cc</a:t>
            </a:r>
            <a:r>
              <a:rPr lang="en-US" altLang="en-US" sz="2200" baseline="-25000"/>
              <a:t>&gt;90 </a:t>
            </a:r>
            <a:r>
              <a:rPr lang="en-US" altLang="en-US" sz="2200" baseline="-25000">
                <a:latin typeface="Symbol" pitchFamily="18" charset="2"/>
              </a:rPr>
              <a:t>m</a:t>
            </a:r>
            <a:r>
              <a:rPr lang="en-US" altLang="en-US" sz="2200" baseline="-25000"/>
              <a:t>m</a:t>
            </a:r>
            <a:r>
              <a:rPr lang="en-US" altLang="en-US" sz="2200"/>
              <a:t> + 0.356*LS + 0.804*SR - 33.886 </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276AE08D-3303-4D5A-8818-B3F9D77CEAC5}" type="slidenum">
              <a:rPr lang="en-US" sz="800"/>
              <a:pPr algn="r"/>
              <a:t>39</a:t>
            </a:fld>
            <a:endParaRPr lang="en-US" sz="800"/>
          </a:p>
        </p:txBody>
      </p:sp>
      <p:sp>
        <p:nvSpPr>
          <p:cNvPr id="54274"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Example of Physiochemical Burnability Model</a:t>
            </a:r>
          </a:p>
        </p:txBody>
      </p:sp>
      <p:grpSp>
        <p:nvGrpSpPr>
          <p:cNvPr id="54275" name="Group 3"/>
          <p:cNvGrpSpPr>
            <a:grpSpLocks/>
          </p:cNvGrpSpPr>
          <p:nvPr/>
        </p:nvGrpSpPr>
        <p:grpSpPr bwMode="auto">
          <a:xfrm>
            <a:off x="760413" y="1295400"/>
            <a:ext cx="7843736" cy="4983163"/>
            <a:chOff x="878" y="696"/>
            <a:chExt cx="5129" cy="3258"/>
          </a:xfrm>
        </p:grpSpPr>
        <p:sp>
          <p:nvSpPr>
            <p:cNvPr id="54280" name="Rectangle 5"/>
            <p:cNvSpPr>
              <a:spLocks noChangeArrowheads="1"/>
            </p:cNvSpPr>
            <p:nvPr/>
          </p:nvSpPr>
          <p:spPr bwMode="auto">
            <a:xfrm>
              <a:off x="1182" y="1133"/>
              <a:ext cx="4795" cy="2604"/>
            </a:xfrm>
            <a:prstGeom prst="rect">
              <a:avLst/>
            </a:prstGeom>
            <a:noFill/>
            <a:ln w="9525">
              <a:noFill/>
              <a:miter lim="800000"/>
              <a:headEnd/>
              <a:tailEnd/>
            </a:ln>
          </p:spPr>
          <p:txBody>
            <a:bodyPr/>
            <a:lstStyle/>
            <a:p>
              <a:endParaRPr lang="en-US" altLang="en-US"/>
            </a:p>
          </p:txBody>
        </p:sp>
        <p:sp>
          <p:nvSpPr>
            <p:cNvPr id="54281" name="Line 6"/>
            <p:cNvSpPr>
              <a:spLocks noChangeShapeType="1"/>
            </p:cNvSpPr>
            <p:nvPr/>
          </p:nvSpPr>
          <p:spPr bwMode="auto">
            <a:xfrm>
              <a:off x="1182" y="3477"/>
              <a:ext cx="4795" cy="1"/>
            </a:xfrm>
            <a:prstGeom prst="line">
              <a:avLst/>
            </a:prstGeom>
            <a:noFill/>
            <a:ln w="0">
              <a:solidFill>
                <a:srgbClr val="000000"/>
              </a:solidFill>
              <a:round/>
              <a:headEnd/>
              <a:tailEnd/>
            </a:ln>
          </p:spPr>
          <p:txBody>
            <a:bodyPr/>
            <a:lstStyle/>
            <a:p>
              <a:endParaRPr lang="de-DE"/>
            </a:p>
          </p:txBody>
        </p:sp>
        <p:sp>
          <p:nvSpPr>
            <p:cNvPr id="54282" name="Line 7"/>
            <p:cNvSpPr>
              <a:spLocks noChangeShapeType="1"/>
            </p:cNvSpPr>
            <p:nvPr/>
          </p:nvSpPr>
          <p:spPr bwMode="auto">
            <a:xfrm>
              <a:off x="1182" y="3216"/>
              <a:ext cx="4795" cy="1"/>
            </a:xfrm>
            <a:prstGeom prst="line">
              <a:avLst/>
            </a:prstGeom>
            <a:noFill/>
            <a:ln w="0">
              <a:solidFill>
                <a:srgbClr val="000000"/>
              </a:solidFill>
              <a:round/>
              <a:headEnd/>
              <a:tailEnd/>
            </a:ln>
          </p:spPr>
          <p:txBody>
            <a:bodyPr/>
            <a:lstStyle/>
            <a:p>
              <a:endParaRPr lang="de-DE"/>
            </a:p>
          </p:txBody>
        </p:sp>
        <p:sp>
          <p:nvSpPr>
            <p:cNvPr id="54283" name="Line 8"/>
            <p:cNvSpPr>
              <a:spLocks noChangeShapeType="1"/>
            </p:cNvSpPr>
            <p:nvPr/>
          </p:nvSpPr>
          <p:spPr bwMode="auto">
            <a:xfrm>
              <a:off x="1182" y="2956"/>
              <a:ext cx="4795" cy="1"/>
            </a:xfrm>
            <a:prstGeom prst="line">
              <a:avLst/>
            </a:prstGeom>
            <a:noFill/>
            <a:ln w="0">
              <a:solidFill>
                <a:srgbClr val="000000"/>
              </a:solidFill>
              <a:round/>
              <a:headEnd/>
              <a:tailEnd/>
            </a:ln>
          </p:spPr>
          <p:txBody>
            <a:bodyPr/>
            <a:lstStyle/>
            <a:p>
              <a:endParaRPr lang="de-DE"/>
            </a:p>
          </p:txBody>
        </p:sp>
        <p:sp>
          <p:nvSpPr>
            <p:cNvPr id="54284" name="Line 9"/>
            <p:cNvSpPr>
              <a:spLocks noChangeShapeType="1"/>
            </p:cNvSpPr>
            <p:nvPr/>
          </p:nvSpPr>
          <p:spPr bwMode="auto">
            <a:xfrm>
              <a:off x="1182" y="2695"/>
              <a:ext cx="4795" cy="1"/>
            </a:xfrm>
            <a:prstGeom prst="line">
              <a:avLst/>
            </a:prstGeom>
            <a:noFill/>
            <a:ln w="0">
              <a:solidFill>
                <a:srgbClr val="000000"/>
              </a:solidFill>
              <a:round/>
              <a:headEnd/>
              <a:tailEnd/>
            </a:ln>
          </p:spPr>
          <p:txBody>
            <a:bodyPr/>
            <a:lstStyle/>
            <a:p>
              <a:endParaRPr lang="de-DE"/>
            </a:p>
          </p:txBody>
        </p:sp>
        <p:sp>
          <p:nvSpPr>
            <p:cNvPr id="54285" name="Line 10"/>
            <p:cNvSpPr>
              <a:spLocks noChangeShapeType="1"/>
            </p:cNvSpPr>
            <p:nvPr/>
          </p:nvSpPr>
          <p:spPr bwMode="auto">
            <a:xfrm>
              <a:off x="1182" y="2435"/>
              <a:ext cx="4795" cy="1"/>
            </a:xfrm>
            <a:prstGeom prst="line">
              <a:avLst/>
            </a:prstGeom>
            <a:noFill/>
            <a:ln w="0">
              <a:solidFill>
                <a:srgbClr val="000000"/>
              </a:solidFill>
              <a:round/>
              <a:headEnd/>
              <a:tailEnd/>
            </a:ln>
          </p:spPr>
          <p:txBody>
            <a:bodyPr/>
            <a:lstStyle/>
            <a:p>
              <a:endParaRPr lang="de-DE"/>
            </a:p>
          </p:txBody>
        </p:sp>
        <p:sp>
          <p:nvSpPr>
            <p:cNvPr id="54286" name="Line 11"/>
            <p:cNvSpPr>
              <a:spLocks noChangeShapeType="1"/>
            </p:cNvSpPr>
            <p:nvPr/>
          </p:nvSpPr>
          <p:spPr bwMode="auto">
            <a:xfrm>
              <a:off x="1182" y="2175"/>
              <a:ext cx="4795" cy="1"/>
            </a:xfrm>
            <a:prstGeom prst="line">
              <a:avLst/>
            </a:prstGeom>
            <a:noFill/>
            <a:ln w="0">
              <a:solidFill>
                <a:srgbClr val="000000"/>
              </a:solidFill>
              <a:round/>
              <a:headEnd/>
              <a:tailEnd/>
            </a:ln>
          </p:spPr>
          <p:txBody>
            <a:bodyPr/>
            <a:lstStyle/>
            <a:p>
              <a:endParaRPr lang="de-DE"/>
            </a:p>
          </p:txBody>
        </p:sp>
        <p:sp>
          <p:nvSpPr>
            <p:cNvPr id="54287" name="Line 12"/>
            <p:cNvSpPr>
              <a:spLocks noChangeShapeType="1"/>
            </p:cNvSpPr>
            <p:nvPr/>
          </p:nvSpPr>
          <p:spPr bwMode="auto">
            <a:xfrm>
              <a:off x="1182" y="1915"/>
              <a:ext cx="4795" cy="1"/>
            </a:xfrm>
            <a:prstGeom prst="line">
              <a:avLst/>
            </a:prstGeom>
            <a:noFill/>
            <a:ln w="0">
              <a:solidFill>
                <a:srgbClr val="000000"/>
              </a:solidFill>
              <a:round/>
              <a:headEnd/>
              <a:tailEnd/>
            </a:ln>
          </p:spPr>
          <p:txBody>
            <a:bodyPr/>
            <a:lstStyle/>
            <a:p>
              <a:endParaRPr lang="de-DE"/>
            </a:p>
          </p:txBody>
        </p:sp>
        <p:sp>
          <p:nvSpPr>
            <p:cNvPr id="54288" name="Line 13"/>
            <p:cNvSpPr>
              <a:spLocks noChangeShapeType="1"/>
            </p:cNvSpPr>
            <p:nvPr/>
          </p:nvSpPr>
          <p:spPr bwMode="auto">
            <a:xfrm>
              <a:off x="1212" y="1644"/>
              <a:ext cx="4795" cy="1"/>
            </a:xfrm>
            <a:prstGeom prst="line">
              <a:avLst/>
            </a:prstGeom>
            <a:noFill/>
            <a:ln w="0">
              <a:solidFill>
                <a:srgbClr val="000000"/>
              </a:solidFill>
              <a:round/>
              <a:headEnd/>
              <a:tailEnd/>
            </a:ln>
          </p:spPr>
          <p:txBody>
            <a:bodyPr/>
            <a:lstStyle/>
            <a:p>
              <a:endParaRPr lang="de-DE"/>
            </a:p>
          </p:txBody>
        </p:sp>
        <p:sp>
          <p:nvSpPr>
            <p:cNvPr id="54289" name="Line 14"/>
            <p:cNvSpPr>
              <a:spLocks noChangeShapeType="1"/>
            </p:cNvSpPr>
            <p:nvPr/>
          </p:nvSpPr>
          <p:spPr bwMode="auto">
            <a:xfrm>
              <a:off x="1182" y="1394"/>
              <a:ext cx="4795" cy="1"/>
            </a:xfrm>
            <a:prstGeom prst="line">
              <a:avLst/>
            </a:prstGeom>
            <a:noFill/>
            <a:ln w="0">
              <a:solidFill>
                <a:srgbClr val="000000"/>
              </a:solidFill>
              <a:round/>
              <a:headEnd/>
              <a:tailEnd/>
            </a:ln>
          </p:spPr>
          <p:txBody>
            <a:bodyPr/>
            <a:lstStyle/>
            <a:p>
              <a:endParaRPr lang="de-DE"/>
            </a:p>
          </p:txBody>
        </p:sp>
        <p:sp>
          <p:nvSpPr>
            <p:cNvPr id="54290" name="Line 15"/>
            <p:cNvSpPr>
              <a:spLocks noChangeShapeType="1"/>
            </p:cNvSpPr>
            <p:nvPr/>
          </p:nvSpPr>
          <p:spPr bwMode="auto">
            <a:xfrm>
              <a:off x="1182" y="1133"/>
              <a:ext cx="4795" cy="1"/>
            </a:xfrm>
            <a:prstGeom prst="line">
              <a:avLst/>
            </a:prstGeom>
            <a:noFill/>
            <a:ln w="0">
              <a:solidFill>
                <a:srgbClr val="000000"/>
              </a:solidFill>
              <a:round/>
              <a:headEnd/>
              <a:tailEnd/>
            </a:ln>
          </p:spPr>
          <p:txBody>
            <a:bodyPr/>
            <a:lstStyle/>
            <a:p>
              <a:endParaRPr lang="de-DE"/>
            </a:p>
          </p:txBody>
        </p:sp>
        <p:sp>
          <p:nvSpPr>
            <p:cNvPr id="54291" name="Rectangle 16"/>
            <p:cNvSpPr>
              <a:spLocks noChangeArrowheads="1"/>
            </p:cNvSpPr>
            <p:nvPr/>
          </p:nvSpPr>
          <p:spPr bwMode="auto">
            <a:xfrm>
              <a:off x="1182" y="1133"/>
              <a:ext cx="4795" cy="2604"/>
            </a:xfrm>
            <a:prstGeom prst="rect">
              <a:avLst/>
            </a:prstGeom>
            <a:noFill/>
            <a:ln w="7938">
              <a:solidFill>
                <a:srgbClr val="808080"/>
              </a:solidFill>
              <a:miter lim="800000"/>
              <a:headEnd/>
              <a:tailEnd/>
            </a:ln>
          </p:spPr>
          <p:txBody>
            <a:bodyPr/>
            <a:lstStyle/>
            <a:p>
              <a:endParaRPr lang="en-US" altLang="en-US"/>
            </a:p>
          </p:txBody>
        </p:sp>
        <p:sp>
          <p:nvSpPr>
            <p:cNvPr id="54292" name="Rectangle 17"/>
            <p:cNvSpPr>
              <a:spLocks noChangeArrowheads="1"/>
            </p:cNvSpPr>
            <p:nvPr/>
          </p:nvSpPr>
          <p:spPr bwMode="auto">
            <a:xfrm>
              <a:off x="2429" y="2436"/>
              <a:ext cx="384" cy="1301"/>
            </a:xfrm>
            <a:prstGeom prst="rect">
              <a:avLst/>
            </a:prstGeom>
            <a:solidFill>
              <a:srgbClr val="969696"/>
            </a:solidFill>
            <a:ln w="7938">
              <a:solidFill>
                <a:srgbClr val="000000"/>
              </a:solidFill>
              <a:miter lim="800000"/>
              <a:headEnd/>
              <a:tailEnd/>
            </a:ln>
          </p:spPr>
          <p:txBody>
            <a:bodyPr/>
            <a:lstStyle/>
            <a:p>
              <a:endParaRPr lang="en-US" altLang="en-US"/>
            </a:p>
          </p:txBody>
        </p:sp>
        <p:sp>
          <p:nvSpPr>
            <p:cNvPr id="54293" name="Rectangle 18"/>
            <p:cNvSpPr>
              <a:spLocks noChangeArrowheads="1"/>
            </p:cNvSpPr>
            <p:nvPr/>
          </p:nvSpPr>
          <p:spPr bwMode="auto">
            <a:xfrm>
              <a:off x="4346" y="2722"/>
              <a:ext cx="384" cy="1015"/>
            </a:xfrm>
            <a:prstGeom prst="rect">
              <a:avLst/>
            </a:prstGeom>
            <a:solidFill>
              <a:srgbClr val="969696"/>
            </a:solidFill>
            <a:ln w="7938">
              <a:solidFill>
                <a:srgbClr val="000000"/>
              </a:solidFill>
              <a:miter lim="800000"/>
              <a:headEnd/>
              <a:tailEnd/>
            </a:ln>
          </p:spPr>
          <p:txBody>
            <a:bodyPr/>
            <a:lstStyle/>
            <a:p>
              <a:endParaRPr lang="en-US" altLang="en-US"/>
            </a:p>
          </p:txBody>
        </p:sp>
        <p:sp>
          <p:nvSpPr>
            <p:cNvPr id="54294" name="Rectangle 19"/>
            <p:cNvSpPr>
              <a:spLocks noChangeArrowheads="1"/>
            </p:cNvSpPr>
            <p:nvPr/>
          </p:nvSpPr>
          <p:spPr bwMode="auto">
            <a:xfrm>
              <a:off x="3388" y="3482"/>
              <a:ext cx="383" cy="255"/>
            </a:xfrm>
            <a:prstGeom prst="rect">
              <a:avLst/>
            </a:prstGeom>
            <a:solidFill>
              <a:srgbClr val="FF0000"/>
            </a:solidFill>
            <a:ln w="7938">
              <a:solidFill>
                <a:srgbClr val="000000"/>
              </a:solidFill>
              <a:miter lim="800000"/>
              <a:headEnd/>
              <a:tailEnd/>
            </a:ln>
          </p:spPr>
          <p:txBody>
            <a:bodyPr/>
            <a:lstStyle/>
            <a:p>
              <a:endParaRPr lang="en-US" altLang="en-US"/>
            </a:p>
          </p:txBody>
        </p:sp>
        <p:sp>
          <p:nvSpPr>
            <p:cNvPr id="54295" name="Rectangle 20"/>
            <p:cNvSpPr>
              <a:spLocks noChangeArrowheads="1"/>
            </p:cNvSpPr>
            <p:nvPr/>
          </p:nvSpPr>
          <p:spPr bwMode="auto">
            <a:xfrm>
              <a:off x="5305" y="3560"/>
              <a:ext cx="384" cy="177"/>
            </a:xfrm>
            <a:prstGeom prst="rect">
              <a:avLst/>
            </a:prstGeom>
            <a:solidFill>
              <a:srgbClr val="FF0000"/>
            </a:solidFill>
            <a:ln w="7938">
              <a:solidFill>
                <a:srgbClr val="000000"/>
              </a:solidFill>
              <a:miter lim="800000"/>
              <a:headEnd/>
              <a:tailEnd/>
            </a:ln>
          </p:spPr>
          <p:txBody>
            <a:bodyPr/>
            <a:lstStyle/>
            <a:p>
              <a:endParaRPr lang="en-US" altLang="en-US"/>
            </a:p>
          </p:txBody>
        </p:sp>
        <p:sp>
          <p:nvSpPr>
            <p:cNvPr id="54296" name="Rectangle 21"/>
            <p:cNvSpPr>
              <a:spLocks noChangeArrowheads="1"/>
            </p:cNvSpPr>
            <p:nvPr/>
          </p:nvSpPr>
          <p:spPr bwMode="auto">
            <a:xfrm>
              <a:off x="3388" y="3291"/>
              <a:ext cx="383" cy="191"/>
            </a:xfrm>
            <a:prstGeom prst="rect">
              <a:avLst/>
            </a:prstGeom>
            <a:solidFill>
              <a:srgbClr val="0000FF"/>
            </a:solidFill>
            <a:ln w="7938">
              <a:solidFill>
                <a:srgbClr val="000000"/>
              </a:solidFill>
              <a:miter lim="800000"/>
              <a:headEnd/>
              <a:tailEnd/>
            </a:ln>
          </p:spPr>
          <p:txBody>
            <a:bodyPr/>
            <a:lstStyle/>
            <a:p>
              <a:endParaRPr lang="en-US" altLang="en-US"/>
            </a:p>
          </p:txBody>
        </p:sp>
        <p:sp>
          <p:nvSpPr>
            <p:cNvPr id="54297" name="Rectangle 22"/>
            <p:cNvSpPr>
              <a:spLocks noChangeArrowheads="1"/>
            </p:cNvSpPr>
            <p:nvPr/>
          </p:nvSpPr>
          <p:spPr bwMode="auto">
            <a:xfrm>
              <a:off x="5305" y="3407"/>
              <a:ext cx="384" cy="153"/>
            </a:xfrm>
            <a:prstGeom prst="rect">
              <a:avLst/>
            </a:prstGeom>
            <a:solidFill>
              <a:srgbClr val="0000FF"/>
            </a:solidFill>
            <a:ln w="7938">
              <a:solidFill>
                <a:srgbClr val="000000"/>
              </a:solidFill>
              <a:miter lim="800000"/>
              <a:headEnd/>
              <a:tailEnd/>
            </a:ln>
          </p:spPr>
          <p:txBody>
            <a:bodyPr/>
            <a:lstStyle/>
            <a:p>
              <a:endParaRPr lang="en-US" altLang="en-US"/>
            </a:p>
          </p:txBody>
        </p:sp>
        <p:sp>
          <p:nvSpPr>
            <p:cNvPr id="54298" name="Rectangle 23"/>
            <p:cNvSpPr>
              <a:spLocks noChangeArrowheads="1"/>
            </p:cNvSpPr>
            <p:nvPr/>
          </p:nvSpPr>
          <p:spPr bwMode="auto">
            <a:xfrm>
              <a:off x="3388" y="2312"/>
              <a:ext cx="383" cy="979"/>
            </a:xfrm>
            <a:prstGeom prst="rect">
              <a:avLst/>
            </a:prstGeom>
            <a:solidFill>
              <a:srgbClr val="FFFF00"/>
            </a:solidFill>
            <a:ln w="7938">
              <a:solidFill>
                <a:srgbClr val="000000"/>
              </a:solidFill>
              <a:miter lim="800000"/>
              <a:headEnd/>
              <a:tailEnd/>
            </a:ln>
          </p:spPr>
          <p:txBody>
            <a:bodyPr/>
            <a:lstStyle/>
            <a:p>
              <a:endParaRPr lang="en-US" altLang="en-US"/>
            </a:p>
          </p:txBody>
        </p:sp>
        <p:sp>
          <p:nvSpPr>
            <p:cNvPr id="54299" name="Rectangle 24"/>
            <p:cNvSpPr>
              <a:spLocks noChangeArrowheads="1"/>
            </p:cNvSpPr>
            <p:nvPr/>
          </p:nvSpPr>
          <p:spPr bwMode="auto">
            <a:xfrm>
              <a:off x="5305" y="2636"/>
              <a:ext cx="384" cy="771"/>
            </a:xfrm>
            <a:prstGeom prst="rect">
              <a:avLst/>
            </a:prstGeom>
            <a:solidFill>
              <a:srgbClr val="FFFF00"/>
            </a:solidFill>
            <a:ln w="7938">
              <a:solidFill>
                <a:srgbClr val="000000"/>
              </a:solidFill>
              <a:miter lim="800000"/>
              <a:headEnd/>
              <a:tailEnd/>
            </a:ln>
          </p:spPr>
          <p:txBody>
            <a:bodyPr/>
            <a:lstStyle/>
            <a:p>
              <a:endParaRPr lang="en-US" altLang="en-US"/>
            </a:p>
          </p:txBody>
        </p:sp>
        <p:sp>
          <p:nvSpPr>
            <p:cNvPr id="54300" name="Line 25"/>
            <p:cNvSpPr>
              <a:spLocks noChangeShapeType="1"/>
            </p:cNvSpPr>
            <p:nvPr/>
          </p:nvSpPr>
          <p:spPr bwMode="auto">
            <a:xfrm>
              <a:off x="1182" y="1133"/>
              <a:ext cx="1" cy="2604"/>
            </a:xfrm>
            <a:prstGeom prst="line">
              <a:avLst/>
            </a:prstGeom>
            <a:noFill/>
            <a:ln w="0">
              <a:solidFill>
                <a:srgbClr val="000000"/>
              </a:solidFill>
              <a:round/>
              <a:headEnd/>
              <a:tailEnd/>
            </a:ln>
          </p:spPr>
          <p:txBody>
            <a:bodyPr/>
            <a:lstStyle/>
            <a:p>
              <a:endParaRPr lang="de-DE"/>
            </a:p>
          </p:txBody>
        </p:sp>
        <p:sp>
          <p:nvSpPr>
            <p:cNvPr id="54301" name="Line 26"/>
            <p:cNvSpPr>
              <a:spLocks noChangeShapeType="1"/>
            </p:cNvSpPr>
            <p:nvPr/>
          </p:nvSpPr>
          <p:spPr bwMode="auto">
            <a:xfrm>
              <a:off x="1162" y="3737"/>
              <a:ext cx="20" cy="1"/>
            </a:xfrm>
            <a:prstGeom prst="line">
              <a:avLst/>
            </a:prstGeom>
            <a:noFill/>
            <a:ln w="0">
              <a:solidFill>
                <a:srgbClr val="000000"/>
              </a:solidFill>
              <a:round/>
              <a:headEnd/>
              <a:tailEnd/>
            </a:ln>
          </p:spPr>
          <p:txBody>
            <a:bodyPr/>
            <a:lstStyle/>
            <a:p>
              <a:endParaRPr lang="de-DE"/>
            </a:p>
          </p:txBody>
        </p:sp>
        <p:sp>
          <p:nvSpPr>
            <p:cNvPr id="54302" name="Line 27"/>
            <p:cNvSpPr>
              <a:spLocks noChangeShapeType="1"/>
            </p:cNvSpPr>
            <p:nvPr/>
          </p:nvSpPr>
          <p:spPr bwMode="auto">
            <a:xfrm>
              <a:off x="1162" y="3477"/>
              <a:ext cx="20" cy="1"/>
            </a:xfrm>
            <a:prstGeom prst="line">
              <a:avLst/>
            </a:prstGeom>
            <a:noFill/>
            <a:ln w="0">
              <a:solidFill>
                <a:srgbClr val="000000"/>
              </a:solidFill>
              <a:round/>
              <a:headEnd/>
              <a:tailEnd/>
            </a:ln>
          </p:spPr>
          <p:txBody>
            <a:bodyPr/>
            <a:lstStyle/>
            <a:p>
              <a:endParaRPr lang="de-DE"/>
            </a:p>
          </p:txBody>
        </p:sp>
        <p:sp>
          <p:nvSpPr>
            <p:cNvPr id="54303" name="Line 28"/>
            <p:cNvSpPr>
              <a:spLocks noChangeShapeType="1"/>
            </p:cNvSpPr>
            <p:nvPr/>
          </p:nvSpPr>
          <p:spPr bwMode="auto">
            <a:xfrm>
              <a:off x="1162" y="3216"/>
              <a:ext cx="20" cy="1"/>
            </a:xfrm>
            <a:prstGeom prst="line">
              <a:avLst/>
            </a:prstGeom>
            <a:noFill/>
            <a:ln w="0">
              <a:solidFill>
                <a:srgbClr val="000000"/>
              </a:solidFill>
              <a:round/>
              <a:headEnd/>
              <a:tailEnd/>
            </a:ln>
          </p:spPr>
          <p:txBody>
            <a:bodyPr/>
            <a:lstStyle/>
            <a:p>
              <a:endParaRPr lang="de-DE"/>
            </a:p>
          </p:txBody>
        </p:sp>
        <p:sp>
          <p:nvSpPr>
            <p:cNvPr id="54304" name="Line 29"/>
            <p:cNvSpPr>
              <a:spLocks noChangeShapeType="1"/>
            </p:cNvSpPr>
            <p:nvPr/>
          </p:nvSpPr>
          <p:spPr bwMode="auto">
            <a:xfrm>
              <a:off x="1162" y="2956"/>
              <a:ext cx="20" cy="1"/>
            </a:xfrm>
            <a:prstGeom prst="line">
              <a:avLst/>
            </a:prstGeom>
            <a:noFill/>
            <a:ln w="0">
              <a:solidFill>
                <a:srgbClr val="000000"/>
              </a:solidFill>
              <a:round/>
              <a:headEnd/>
              <a:tailEnd/>
            </a:ln>
          </p:spPr>
          <p:txBody>
            <a:bodyPr/>
            <a:lstStyle/>
            <a:p>
              <a:endParaRPr lang="de-DE"/>
            </a:p>
          </p:txBody>
        </p:sp>
        <p:sp>
          <p:nvSpPr>
            <p:cNvPr id="54305" name="Line 30"/>
            <p:cNvSpPr>
              <a:spLocks noChangeShapeType="1"/>
            </p:cNvSpPr>
            <p:nvPr/>
          </p:nvSpPr>
          <p:spPr bwMode="auto">
            <a:xfrm>
              <a:off x="1162" y="2695"/>
              <a:ext cx="20" cy="1"/>
            </a:xfrm>
            <a:prstGeom prst="line">
              <a:avLst/>
            </a:prstGeom>
            <a:noFill/>
            <a:ln w="0">
              <a:solidFill>
                <a:srgbClr val="000000"/>
              </a:solidFill>
              <a:round/>
              <a:headEnd/>
              <a:tailEnd/>
            </a:ln>
          </p:spPr>
          <p:txBody>
            <a:bodyPr/>
            <a:lstStyle/>
            <a:p>
              <a:endParaRPr lang="de-DE"/>
            </a:p>
          </p:txBody>
        </p:sp>
        <p:sp>
          <p:nvSpPr>
            <p:cNvPr id="54306" name="Line 31"/>
            <p:cNvSpPr>
              <a:spLocks noChangeShapeType="1"/>
            </p:cNvSpPr>
            <p:nvPr/>
          </p:nvSpPr>
          <p:spPr bwMode="auto">
            <a:xfrm>
              <a:off x="1162" y="2435"/>
              <a:ext cx="20" cy="1"/>
            </a:xfrm>
            <a:prstGeom prst="line">
              <a:avLst/>
            </a:prstGeom>
            <a:noFill/>
            <a:ln w="0">
              <a:solidFill>
                <a:srgbClr val="000000"/>
              </a:solidFill>
              <a:round/>
              <a:headEnd/>
              <a:tailEnd/>
            </a:ln>
          </p:spPr>
          <p:txBody>
            <a:bodyPr/>
            <a:lstStyle/>
            <a:p>
              <a:endParaRPr lang="de-DE"/>
            </a:p>
          </p:txBody>
        </p:sp>
        <p:sp>
          <p:nvSpPr>
            <p:cNvPr id="54307" name="Line 32"/>
            <p:cNvSpPr>
              <a:spLocks noChangeShapeType="1"/>
            </p:cNvSpPr>
            <p:nvPr/>
          </p:nvSpPr>
          <p:spPr bwMode="auto">
            <a:xfrm>
              <a:off x="1162" y="2175"/>
              <a:ext cx="20" cy="1"/>
            </a:xfrm>
            <a:prstGeom prst="line">
              <a:avLst/>
            </a:prstGeom>
            <a:noFill/>
            <a:ln w="0">
              <a:solidFill>
                <a:srgbClr val="000000"/>
              </a:solidFill>
              <a:round/>
              <a:headEnd/>
              <a:tailEnd/>
            </a:ln>
          </p:spPr>
          <p:txBody>
            <a:bodyPr/>
            <a:lstStyle/>
            <a:p>
              <a:endParaRPr lang="de-DE"/>
            </a:p>
          </p:txBody>
        </p:sp>
        <p:sp>
          <p:nvSpPr>
            <p:cNvPr id="54308" name="Line 33"/>
            <p:cNvSpPr>
              <a:spLocks noChangeShapeType="1"/>
            </p:cNvSpPr>
            <p:nvPr/>
          </p:nvSpPr>
          <p:spPr bwMode="auto">
            <a:xfrm>
              <a:off x="1162" y="1915"/>
              <a:ext cx="20" cy="1"/>
            </a:xfrm>
            <a:prstGeom prst="line">
              <a:avLst/>
            </a:prstGeom>
            <a:noFill/>
            <a:ln w="0">
              <a:solidFill>
                <a:srgbClr val="000000"/>
              </a:solidFill>
              <a:round/>
              <a:headEnd/>
              <a:tailEnd/>
            </a:ln>
          </p:spPr>
          <p:txBody>
            <a:bodyPr/>
            <a:lstStyle/>
            <a:p>
              <a:endParaRPr lang="de-DE"/>
            </a:p>
          </p:txBody>
        </p:sp>
        <p:sp>
          <p:nvSpPr>
            <p:cNvPr id="54309" name="Line 34"/>
            <p:cNvSpPr>
              <a:spLocks noChangeShapeType="1"/>
            </p:cNvSpPr>
            <p:nvPr/>
          </p:nvSpPr>
          <p:spPr bwMode="auto">
            <a:xfrm>
              <a:off x="1162" y="1654"/>
              <a:ext cx="20" cy="1"/>
            </a:xfrm>
            <a:prstGeom prst="line">
              <a:avLst/>
            </a:prstGeom>
            <a:noFill/>
            <a:ln w="0">
              <a:solidFill>
                <a:srgbClr val="000000"/>
              </a:solidFill>
              <a:round/>
              <a:headEnd/>
              <a:tailEnd/>
            </a:ln>
          </p:spPr>
          <p:txBody>
            <a:bodyPr/>
            <a:lstStyle/>
            <a:p>
              <a:endParaRPr lang="de-DE"/>
            </a:p>
          </p:txBody>
        </p:sp>
        <p:sp>
          <p:nvSpPr>
            <p:cNvPr id="54310" name="Line 35"/>
            <p:cNvSpPr>
              <a:spLocks noChangeShapeType="1"/>
            </p:cNvSpPr>
            <p:nvPr/>
          </p:nvSpPr>
          <p:spPr bwMode="auto">
            <a:xfrm>
              <a:off x="1162" y="1394"/>
              <a:ext cx="20" cy="1"/>
            </a:xfrm>
            <a:prstGeom prst="line">
              <a:avLst/>
            </a:prstGeom>
            <a:noFill/>
            <a:ln w="0">
              <a:solidFill>
                <a:srgbClr val="000000"/>
              </a:solidFill>
              <a:round/>
              <a:headEnd/>
              <a:tailEnd/>
            </a:ln>
          </p:spPr>
          <p:txBody>
            <a:bodyPr/>
            <a:lstStyle/>
            <a:p>
              <a:endParaRPr lang="de-DE"/>
            </a:p>
          </p:txBody>
        </p:sp>
        <p:sp>
          <p:nvSpPr>
            <p:cNvPr id="54311" name="Line 36"/>
            <p:cNvSpPr>
              <a:spLocks noChangeShapeType="1"/>
            </p:cNvSpPr>
            <p:nvPr/>
          </p:nvSpPr>
          <p:spPr bwMode="auto">
            <a:xfrm>
              <a:off x="1162" y="1133"/>
              <a:ext cx="20" cy="1"/>
            </a:xfrm>
            <a:prstGeom prst="line">
              <a:avLst/>
            </a:prstGeom>
            <a:noFill/>
            <a:ln w="0">
              <a:solidFill>
                <a:srgbClr val="000000"/>
              </a:solidFill>
              <a:round/>
              <a:headEnd/>
              <a:tailEnd/>
            </a:ln>
          </p:spPr>
          <p:txBody>
            <a:bodyPr/>
            <a:lstStyle/>
            <a:p>
              <a:endParaRPr lang="de-DE"/>
            </a:p>
          </p:txBody>
        </p:sp>
        <p:sp>
          <p:nvSpPr>
            <p:cNvPr id="54312" name="Line 37"/>
            <p:cNvSpPr>
              <a:spLocks noChangeShapeType="1"/>
            </p:cNvSpPr>
            <p:nvPr/>
          </p:nvSpPr>
          <p:spPr bwMode="auto">
            <a:xfrm>
              <a:off x="1182" y="3737"/>
              <a:ext cx="4795" cy="1"/>
            </a:xfrm>
            <a:prstGeom prst="line">
              <a:avLst/>
            </a:prstGeom>
            <a:noFill/>
            <a:ln w="0">
              <a:solidFill>
                <a:srgbClr val="000000"/>
              </a:solidFill>
              <a:round/>
              <a:headEnd/>
              <a:tailEnd/>
            </a:ln>
          </p:spPr>
          <p:txBody>
            <a:bodyPr/>
            <a:lstStyle/>
            <a:p>
              <a:endParaRPr lang="de-DE"/>
            </a:p>
          </p:txBody>
        </p:sp>
        <p:sp>
          <p:nvSpPr>
            <p:cNvPr id="54313" name="Line 38"/>
            <p:cNvSpPr>
              <a:spLocks noChangeShapeType="1"/>
            </p:cNvSpPr>
            <p:nvPr/>
          </p:nvSpPr>
          <p:spPr bwMode="auto">
            <a:xfrm flipV="1">
              <a:off x="1182" y="3737"/>
              <a:ext cx="1" cy="31"/>
            </a:xfrm>
            <a:prstGeom prst="line">
              <a:avLst/>
            </a:prstGeom>
            <a:noFill/>
            <a:ln w="0">
              <a:solidFill>
                <a:srgbClr val="000000"/>
              </a:solidFill>
              <a:round/>
              <a:headEnd/>
              <a:tailEnd/>
            </a:ln>
          </p:spPr>
          <p:txBody>
            <a:bodyPr/>
            <a:lstStyle/>
            <a:p>
              <a:endParaRPr lang="de-DE"/>
            </a:p>
          </p:txBody>
        </p:sp>
        <p:sp>
          <p:nvSpPr>
            <p:cNvPr id="54314" name="Line 39"/>
            <p:cNvSpPr>
              <a:spLocks noChangeShapeType="1"/>
            </p:cNvSpPr>
            <p:nvPr/>
          </p:nvSpPr>
          <p:spPr bwMode="auto">
            <a:xfrm flipV="1">
              <a:off x="2141" y="3737"/>
              <a:ext cx="1" cy="31"/>
            </a:xfrm>
            <a:prstGeom prst="line">
              <a:avLst/>
            </a:prstGeom>
            <a:noFill/>
            <a:ln w="0">
              <a:solidFill>
                <a:srgbClr val="000000"/>
              </a:solidFill>
              <a:round/>
              <a:headEnd/>
              <a:tailEnd/>
            </a:ln>
          </p:spPr>
          <p:txBody>
            <a:bodyPr/>
            <a:lstStyle/>
            <a:p>
              <a:endParaRPr lang="de-DE"/>
            </a:p>
          </p:txBody>
        </p:sp>
        <p:sp>
          <p:nvSpPr>
            <p:cNvPr id="54315" name="Line 40"/>
            <p:cNvSpPr>
              <a:spLocks noChangeShapeType="1"/>
            </p:cNvSpPr>
            <p:nvPr/>
          </p:nvSpPr>
          <p:spPr bwMode="auto">
            <a:xfrm flipV="1">
              <a:off x="3100" y="3737"/>
              <a:ext cx="1" cy="31"/>
            </a:xfrm>
            <a:prstGeom prst="line">
              <a:avLst/>
            </a:prstGeom>
            <a:noFill/>
            <a:ln w="0">
              <a:solidFill>
                <a:srgbClr val="000000"/>
              </a:solidFill>
              <a:round/>
              <a:headEnd/>
              <a:tailEnd/>
            </a:ln>
          </p:spPr>
          <p:txBody>
            <a:bodyPr/>
            <a:lstStyle/>
            <a:p>
              <a:endParaRPr lang="de-DE"/>
            </a:p>
          </p:txBody>
        </p:sp>
        <p:sp>
          <p:nvSpPr>
            <p:cNvPr id="54316" name="Line 41"/>
            <p:cNvSpPr>
              <a:spLocks noChangeShapeType="1"/>
            </p:cNvSpPr>
            <p:nvPr/>
          </p:nvSpPr>
          <p:spPr bwMode="auto">
            <a:xfrm flipV="1">
              <a:off x="4059" y="3737"/>
              <a:ext cx="1" cy="31"/>
            </a:xfrm>
            <a:prstGeom prst="line">
              <a:avLst/>
            </a:prstGeom>
            <a:noFill/>
            <a:ln w="0">
              <a:solidFill>
                <a:srgbClr val="000000"/>
              </a:solidFill>
              <a:round/>
              <a:headEnd/>
              <a:tailEnd/>
            </a:ln>
          </p:spPr>
          <p:txBody>
            <a:bodyPr/>
            <a:lstStyle/>
            <a:p>
              <a:endParaRPr lang="de-DE"/>
            </a:p>
          </p:txBody>
        </p:sp>
        <p:sp>
          <p:nvSpPr>
            <p:cNvPr id="54317" name="Line 42"/>
            <p:cNvSpPr>
              <a:spLocks noChangeShapeType="1"/>
            </p:cNvSpPr>
            <p:nvPr/>
          </p:nvSpPr>
          <p:spPr bwMode="auto">
            <a:xfrm flipV="1">
              <a:off x="5018" y="3737"/>
              <a:ext cx="1" cy="31"/>
            </a:xfrm>
            <a:prstGeom prst="line">
              <a:avLst/>
            </a:prstGeom>
            <a:noFill/>
            <a:ln w="0">
              <a:solidFill>
                <a:srgbClr val="000000"/>
              </a:solidFill>
              <a:round/>
              <a:headEnd/>
              <a:tailEnd/>
            </a:ln>
          </p:spPr>
          <p:txBody>
            <a:bodyPr/>
            <a:lstStyle/>
            <a:p>
              <a:endParaRPr lang="de-DE"/>
            </a:p>
          </p:txBody>
        </p:sp>
        <p:sp>
          <p:nvSpPr>
            <p:cNvPr id="54318" name="Line 43"/>
            <p:cNvSpPr>
              <a:spLocks noChangeShapeType="1"/>
            </p:cNvSpPr>
            <p:nvPr/>
          </p:nvSpPr>
          <p:spPr bwMode="auto">
            <a:xfrm flipV="1">
              <a:off x="5977" y="3737"/>
              <a:ext cx="1" cy="31"/>
            </a:xfrm>
            <a:prstGeom prst="line">
              <a:avLst/>
            </a:prstGeom>
            <a:noFill/>
            <a:ln w="0">
              <a:solidFill>
                <a:srgbClr val="000000"/>
              </a:solidFill>
              <a:round/>
              <a:headEnd/>
              <a:tailEnd/>
            </a:ln>
          </p:spPr>
          <p:txBody>
            <a:bodyPr/>
            <a:lstStyle/>
            <a:p>
              <a:endParaRPr lang="de-DE"/>
            </a:p>
          </p:txBody>
        </p:sp>
        <p:sp>
          <p:nvSpPr>
            <p:cNvPr id="54319" name="Rectangle 44"/>
            <p:cNvSpPr>
              <a:spLocks noChangeArrowheads="1"/>
            </p:cNvSpPr>
            <p:nvPr/>
          </p:nvSpPr>
          <p:spPr bwMode="auto">
            <a:xfrm>
              <a:off x="2619" y="696"/>
              <a:ext cx="1668" cy="19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2000" b="1"/>
                <a:t>Raw Meal Burnability</a:t>
              </a:r>
              <a:endParaRPr lang="en-US" altLang="en-US"/>
            </a:p>
          </p:txBody>
        </p:sp>
        <p:sp>
          <p:nvSpPr>
            <p:cNvPr id="54320" name="Rectangle 45"/>
            <p:cNvSpPr>
              <a:spLocks noChangeArrowheads="1"/>
            </p:cNvSpPr>
            <p:nvPr/>
          </p:nvSpPr>
          <p:spPr bwMode="auto">
            <a:xfrm>
              <a:off x="1112" y="3699"/>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0</a:t>
              </a:r>
              <a:endParaRPr lang="en-US" altLang="en-US"/>
            </a:p>
          </p:txBody>
        </p:sp>
        <p:sp>
          <p:nvSpPr>
            <p:cNvPr id="54321" name="Rectangle 46"/>
            <p:cNvSpPr>
              <a:spLocks noChangeArrowheads="1"/>
            </p:cNvSpPr>
            <p:nvPr/>
          </p:nvSpPr>
          <p:spPr bwMode="auto">
            <a:xfrm>
              <a:off x="1112" y="3438"/>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1</a:t>
              </a:r>
              <a:endParaRPr lang="en-US" altLang="en-US"/>
            </a:p>
          </p:txBody>
        </p:sp>
        <p:sp>
          <p:nvSpPr>
            <p:cNvPr id="54322" name="Rectangle 47"/>
            <p:cNvSpPr>
              <a:spLocks noChangeArrowheads="1"/>
            </p:cNvSpPr>
            <p:nvPr/>
          </p:nvSpPr>
          <p:spPr bwMode="auto">
            <a:xfrm>
              <a:off x="1112" y="3178"/>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2</a:t>
              </a:r>
              <a:endParaRPr lang="en-US" altLang="en-US"/>
            </a:p>
          </p:txBody>
        </p:sp>
        <p:sp>
          <p:nvSpPr>
            <p:cNvPr id="54323" name="Rectangle 48"/>
            <p:cNvSpPr>
              <a:spLocks noChangeArrowheads="1"/>
            </p:cNvSpPr>
            <p:nvPr/>
          </p:nvSpPr>
          <p:spPr bwMode="auto">
            <a:xfrm>
              <a:off x="1112" y="2917"/>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3</a:t>
              </a:r>
              <a:endParaRPr lang="en-US" altLang="en-US"/>
            </a:p>
          </p:txBody>
        </p:sp>
        <p:sp>
          <p:nvSpPr>
            <p:cNvPr id="54324" name="Rectangle 49"/>
            <p:cNvSpPr>
              <a:spLocks noChangeArrowheads="1"/>
            </p:cNvSpPr>
            <p:nvPr/>
          </p:nvSpPr>
          <p:spPr bwMode="auto">
            <a:xfrm>
              <a:off x="1112" y="2657"/>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4</a:t>
              </a:r>
              <a:endParaRPr lang="en-US" altLang="en-US"/>
            </a:p>
          </p:txBody>
        </p:sp>
        <p:sp>
          <p:nvSpPr>
            <p:cNvPr id="54325" name="Rectangle 50"/>
            <p:cNvSpPr>
              <a:spLocks noChangeArrowheads="1"/>
            </p:cNvSpPr>
            <p:nvPr/>
          </p:nvSpPr>
          <p:spPr bwMode="auto">
            <a:xfrm>
              <a:off x="1112" y="2396"/>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5</a:t>
              </a:r>
              <a:endParaRPr lang="en-US" altLang="en-US"/>
            </a:p>
          </p:txBody>
        </p:sp>
        <p:sp>
          <p:nvSpPr>
            <p:cNvPr id="54326" name="Rectangle 51"/>
            <p:cNvSpPr>
              <a:spLocks noChangeArrowheads="1"/>
            </p:cNvSpPr>
            <p:nvPr/>
          </p:nvSpPr>
          <p:spPr bwMode="auto">
            <a:xfrm>
              <a:off x="1112" y="2136"/>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6</a:t>
              </a:r>
              <a:endParaRPr lang="en-US" altLang="en-US"/>
            </a:p>
          </p:txBody>
        </p:sp>
        <p:sp>
          <p:nvSpPr>
            <p:cNvPr id="54327" name="Rectangle 52"/>
            <p:cNvSpPr>
              <a:spLocks noChangeArrowheads="1"/>
            </p:cNvSpPr>
            <p:nvPr/>
          </p:nvSpPr>
          <p:spPr bwMode="auto">
            <a:xfrm>
              <a:off x="1112" y="1876"/>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7</a:t>
              </a:r>
              <a:endParaRPr lang="en-US" altLang="en-US"/>
            </a:p>
          </p:txBody>
        </p:sp>
        <p:sp>
          <p:nvSpPr>
            <p:cNvPr id="54328" name="Rectangle 53"/>
            <p:cNvSpPr>
              <a:spLocks noChangeArrowheads="1"/>
            </p:cNvSpPr>
            <p:nvPr/>
          </p:nvSpPr>
          <p:spPr bwMode="auto">
            <a:xfrm>
              <a:off x="1112" y="1615"/>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8</a:t>
              </a:r>
              <a:endParaRPr lang="en-US" altLang="en-US"/>
            </a:p>
          </p:txBody>
        </p:sp>
        <p:sp>
          <p:nvSpPr>
            <p:cNvPr id="54329" name="Rectangle 54"/>
            <p:cNvSpPr>
              <a:spLocks noChangeArrowheads="1"/>
            </p:cNvSpPr>
            <p:nvPr/>
          </p:nvSpPr>
          <p:spPr bwMode="auto">
            <a:xfrm>
              <a:off x="1112" y="1355"/>
              <a:ext cx="37" cy="8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9</a:t>
              </a:r>
              <a:endParaRPr lang="en-US" altLang="en-US"/>
            </a:p>
          </p:txBody>
        </p:sp>
        <p:sp>
          <p:nvSpPr>
            <p:cNvPr id="54330" name="Rectangle 55"/>
            <p:cNvSpPr>
              <a:spLocks noChangeArrowheads="1"/>
            </p:cNvSpPr>
            <p:nvPr/>
          </p:nvSpPr>
          <p:spPr bwMode="auto">
            <a:xfrm>
              <a:off x="1077" y="1094"/>
              <a:ext cx="75" cy="7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800"/>
                <a:t>10</a:t>
              </a:r>
              <a:endParaRPr lang="en-US" altLang="en-US"/>
            </a:p>
          </p:txBody>
        </p:sp>
        <p:sp>
          <p:nvSpPr>
            <p:cNvPr id="54331" name="Rectangle 56"/>
            <p:cNvSpPr>
              <a:spLocks noChangeArrowheads="1"/>
            </p:cNvSpPr>
            <p:nvPr/>
          </p:nvSpPr>
          <p:spPr bwMode="auto">
            <a:xfrm>
              <a:off x="1541" y="3824"/>
              <a:ext cx="313" cy="13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300"/>
                <a:t>Rating</a:t>
              </a:r>
              <a:endParaRPr lang="en-US" altLang="en-US"/>
            </a:p>
          </p:txBody>
        </p:sp>
        <p:sp>
          <p:nvSpPr>
            <p:cNvPr id="54332" name="Rectangle 57"/>
            <p:cNvSpPr>
              <a:spLocks noChangeArrowheads="1"/>
            </p:cNvSpPr>
            <p:nvPr/>
          </p:nvSpPr>
          <p:spPr bwMode="auto">
            <a:xfrm>
              <a:off x="2422" y="3824"/>
              <a:ext cx="481" cy="13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300"/>
                <a:t>2002 Test</a:t>
              </a:r>
              <a:endParaRPr lang="en-US" altLang="en-US"/>
            </a:p>
          </p:txBody>
        </p:sp>
        <p:sp>
          <p:nvSpPr>
            <p:cNvPr id="54333" name="Rectangle 58"/>
            <p:cNvSpPr>
              <a:spLocks noChangeArrowheads="1"/>
            </p:cNvSpPr>
            <p:nvPr/>
          </p:nvSpPr>
          <p:spPr bwMode="auto">
            <a:xfrm>
              <a:off x="3343" y="3824"/>
              <a:ext cx="566" cy="13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300"/>
                <a:t>2002 Model</a:t>
              </a:r>
              <a:endParaRPr lang="en-US" altLang="en-US"/>
            </a:p>
          </p:txBody>
        </p:sp>
        <p:sp>
          <p:nvSpPr>
            <p:cNvPr id="54334" name="Rectangle 59"/>
            <p:cNvSpPr>
              <a:spLocks noChangeArrowheads="1"/>
            </p:cNvSpPr>
            <p:nvPr/>
          </p:nvSpPr>
          <p:spPr bwMode="auto">
            <a:xfrm>
              <a:off x="4339" y="3824"/>
              <a:ext cx="482" cy="13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300"/>
                <a:t>2003 Test</a:t>
              </a:r>
              <a:endParaRPr lang="en-US" altLang="en-US"/>
            </a:p>
          </p:txBody>
        </p:sp>
        <p:sp>
          <p:nvSpPr>
            <p:cNvPr id="54335" name="Rectangle 60"/>
            <p:cNvSpPr>
              <a:spLocks noChangeArrowheads="1"/>
            </p:cNvSpPr>
            <p:nvPr/>
          </p:nvSpPr>
          <p:spPr bwMode="auto">
            <a:xfrm>
              <a:off x="5260" y="3824"/>
              <a:ext cx="565" cy="13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300"/>
                <a:t>2003 Model</a:t>
              </a:r>
              <a:endParaRPr lang="en-US" altLang="en-US"/>
            </a:p>
          </p:txBody>
        </p:sp>
        <p:sp>
          <p:nvSpPr>
            <p:cNvPr id="54336" name="Rectangle 61"/>
            <p:cNvSpPr>
              <a:spLocks noChangeArrowheads="1"/>
            </p:cNvSpPr>
            <p:nvPr/>
          </p:nvSpPr>
          <p:spPr bwMode="auto">
            <a:xfrm rot="-5400000">
              <a:off x="624" y="2309"/>
              <a:ext cx="658" cy="14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500" b="1"/>
                <a:t>% free lime</a:t>
              </a:r>
              <a:endParaRPr lang="en-US" altLang="en-US"/>
            </a:p>
          </p:txBody>
        </p:sp>
        <p:sp>
          <p:nvSpPr>
            <p:cNvPr id="54337" name="Rectangle 62"/>
            <p:cNvSpPr>
              <a:spLocks noChangeArrowheads="1"/>
            </p:cNvSpPr>
            <p:nvPr/>
          </p:nvSpPr>
          <p:spPr bwMode="auto">
            <a:xfrm>
              <a:off x="3386" y="879"/>
              <a:ext cx="2199" cy="247"/>
            </a:xfrm>
            <a:prstGeom prst="rect">
              <a:avLst/>
            </a:prstGeom>
            <a:solidFill>
              <a:srgbClr val="FFFFFF"/>
            </a:solidFill>
            <a:ln w="9525">
              <a:noFill/>
              <a:miter lim="800000"/>
              <a:headEnd/>
              <a:tailEnd/>
            </a:ln>
          </p:spPr>
          <p:txBody>
            <a:bodyPr/>
            <a:lstStyle/>
            <a:p>
              <a:endParaRPr lang="en-US" altLang="en-US"/>
            </a:p>
          </p:txBody>
        </p:sp>
        <p:sp>
          <p:nvSpPr>
            <p:cNvPr id="54338" name="Rectangle 63"/>
            <p:cNvSpPr>
              <a:spLocks noChangeArrowheads="1"/>
            </p:cNvSpPr>
            <p:nvPr/>
          </p:nvSpPr>
          <p:spPr bwMode="auto">
            <a:xfrm>
              <a:off x="2208" y="1008"/>
              <a:ext cx="49" cy="49"/>
            </a:xfrm>
            <a:prstGeom prst="rect">
              <a:avLst/>
            </a:prstGeom>
            <a:solidFill>
              <a:srgbClr val="969696"/>
            </a:solidFill>
            <a:ln w="7938">
              <a:solidFill>
                <a:srgbClr val="000000"/>
              </a:solidFill>
              <a:miter lim="800000"/>
              <a:headEnd/>
              <a:tailEnd/>
            </a:ln>
          </p:spPr>
          <p:txBody>
            <a:bodyPr/>
            <a:lstStyle/>
            <a:p>
              <a:endParaRPr lang="en-US" altLang="en-US"/>
            </a:p>
          </p:txBody>
        </p:sp>
        <p:sp>
          <p:nvSpPr>
            <p:cNvPr id="54339" name="Rectangle 64"/>
            <p:cNvSpPr>
              <a:spLocks noChangeArrowheads="1"/>
            </p:cNvSpPr>
            <p:nvPr/>
          </p:nvSpPr>
          <p:spPr bwMode="auto">
            <a:xfrm>
              <a:off x="2304" y="960"/>
              <a:ext cx="206" cy="13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400" b="1"/>
                <a:t>test</a:t>
              </a:r>
              <a:endParaRPr lang="en-US" altLang="en-US" sz="1400"/>
            </a:p>
          </p:txBody>
        </p:sp>
        <p:sp>
          <p:nvSpPr>
            <p:cNvPr id="54340" name="Rectangle 65"/>
            <p:cNvSpPr>
              <a:spLocks noChangeArrowheads="1"/>
            </p:cNvSpPr>
            <p:nvPr/>
          </p:nvSpPr>
          <p:spPr bwMode="auto">
            <a:xfrm>
              <a:off x="2754" y="1008"/>
              <a:ext cx="49" cy="49"/>
            </a:xfrm>
            <a:prstGeom prst="rect">
              <a:avLst/>
            </a:prstGeom>
            <a:solidFill>
              <a:srgbClr val="FF0000"/>
            </a:solidFill>
            <a:ln w="7938">
              <a:solidFill>
                <a:srgbClr val="000000"/>
              </a:solidFill>
              <a:miter lim="800000"/>
              <a:headEnd/>
              <a:tailEnd/>
            </a:ln>
          </p:spPr>
          <p:txBody>
            <a:bodyPr/>
            <a:lstStyle/>
            <a:p>
              <a:endParaRPr lang="en-US" altLang="en-US"/>
            </a:p>
          </p:txBody>
        </p:sp>
        <p:sp>
          <p:nvSpPr>
            <p:cNvPr id="54341" name="Rectangle 66"/>
            <p:cNvSpPr>
              <a:spLocks noChangeArrowheads="1"/>
            </p:cNvSpPr>
            <p:nvPr/>
          </p:nvSpPr>
          <p:spPr bwMode="auto">
            <a:xfrm>
              <a:off x="2833" y="960"/>
              <a:ext cx="831" cy="13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400" b="1"/>
                <a:t>Quartz &gt; 32 </a:t>
              </a:r>
              <a:r>
                <a:rPr lang="en-US" altLang="en-US" sz="1400" b="1">
                  <a:latin typeface="Symbol" pitchFamily="18" charset="2"/>
                </a:rPr>
                <a:t>m</a:t>
              </a:r>
              <a:r>
                <a:rPr lang="en-US" altLang="en-US" sz="1400" b="1"/>
                <a:t>m</a:t>
              </a:r>
              <a:endParaRPr lang="en-US" altLang="en-US" sz="1400"/>
            </a:p>
          </p:txBody>
        </p:sp>
        <p:sp>
          <p:nvSpPr>
            <p:cNvPr id="54342" name="Rectangle 67"/>
            <p:cNvSpPr>
              <a:spLocks noChangeArrowheads="1"/>
            </p:cNvSpPr>
            <p:nvPr/>
          </p:nvSpPr>
          <p:spPr bwMode="auto">
            <a:xfrm>
              <a:off x="3840" y="1008"/>
              <a:ext cx="49" cy="49"/>
            </a:xfrm>
            <a:prstGeom prst="rect">
              <a:avLst/>
            </a:prstGeom>
            <a:solidFill>
              <a:srgbClr val="0000FF"/>
            </a:solidFill>
            <a:ln w="7938">
              <a:solidFill>
                <a:srgbClr val="000000"/>
              </a:solidFill>
              <a:miter lim="800000"/>
              <a:headEnd/>
              <a:tailEnd/>
            </a:ln>
          </p:spPr>
          <p:txBody>
            <a:bodyPr/>
            <a:lstStyle/>
            <a:p>
              <a:endParaRPr lang="en-US" altLang="en-US"/>
            </a:p>
          </p:txBody>
        </p:sp>
        <p:sp>
          <p:nvSpPr>
            <p:cNvPr id="54343" name="Rectangle 68"/>
            <p:cNvSpPr>
              <a:spLocks noChangeArrowheads="1"/>
            </p:cNvSpPr>
            <p:nvPr/>
          </p:nvSpPr>
          <p:spPr bwMode="auto">
            <a:xfrm>
              <a:off x="3985" y="960"/>
              <a:ext cx="844" cy="13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400" b="1"/>
                <a:t>Calcite &gt; 90 </a:t>
              </a:r>
              <a:r>
                <a:rPr lang="en-US" altLang="en-US" sz="1400" b="1">
                  <a:latin typeface="Symbol" pitchFamily="18" charset="2"/>
                </a:rPr>
                <a:t>m</a:t>
              </a:r>
              <a:r>
                <a:rPr lang="en-US" altLang="en-US" sz="1400" b="1"/>
                <a:t>m</a:t>
              </a:r>
              <a:endParaRPr lang="en-US" altLang="en-US" sz="1400"/>
            </a:p>
          </p:txBody>
        </p:sp>
        <p:sp>
          <p:nvSpPr>
            <p:cNvPr id="54344" name="Rectangle 69"/>
            <p:cNvSpPr>
              <a:spLocks noChangeArrowheads="1"/>
            </p:cNvSpPr>
            <p:nvPr/>
          </p:nvSpPr>
          <p:spPr bwMode="auto">
            <a:xfrm>
              <a:off x="4992" y="1008"/>
              <a:ext cx="49" cy="49"/>
            </a:xfrm>
            <a:prstGeom prst="rect">
              <a:avLst/>
            </a:prstGeom>
            <a:solidFill>
              <a:srgbClr val="FFFF00"/>
            </a:solidFill>
            <a:ln w="7938">
              <a:solidFill>
                <a:srgbClr val="000000"/>
              </a:solidFill>
              <a:miter lim="800000"/>
              <a:headEnd/>
              <a:tailEnd/>
            </a:ln>
          </p:spPr>
          <p:txBody>
            <a:bodyPr/>
            <a:lstStyle/>
            <a:p>
              <a:endParaRPr lang="en-US" altLang="en-US"/>
            </a:p>
          </p:txBody>
        </p:sp>
        <p:sp>
          <p:nvSpPr>
            <p:cNvPr id="54345" name="Rectangle 70"/>
            <p:cNvSpPr>
              <a:spLocks noChangeArrowheads="1"/>
            </p:cNvSpPr>
            <p:nvPr/>
          </p:nvSpPr>
          <p:spPr bwMode="auto">
            <a:xfrm>
              <a:off x="5076" y="960"/>
              <a:ext cx="600" cy="13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400" b="1"/>
                <a:t>Chemistry </a:t>
              </a:r>
              <a:endParaRPr lang="en-US" altLang="en-US" sz="1400"/>
            </a:p>
          </p:txBody>
        </p:sp>
        <p:sp>
          <p:nvSpPr>
            <p:cNvPr id="54346" name="Rectangle 71"/>
            <p:cNvSpPr>
              <a:spLocks noChangeArrowheads="1"/>
            </p:cNvSpPr>
            <p:nvPr/>
          </p:nvSpPr>
          <p:spPr bwMode="auto">
            <a:xfrm>
              <a:off x="4621" y="1778"/>
              <a:ext cx="1083" cy="716"/>
            </a:xfrm>
            <a:prstGeom prst="rect">
              <a:avLst/>
            </a:prstGeom>
            <a:solidFill>
              <a:schemeClr val="bg1"/>
            </a:solidFill>
            <a:ln w="28575">
              <a:solidFill>
                <a:schemeClr val="accent1"/>
              </a:solidFill>
              <a:miter lim="800000"/>
              <a:headEnd/>
              <a:tailEnd/>
            </a:ln>
          </p:spPr>
          <p:txBody>
            <a:bodyPr wrap="none" lIns="0" tIns="0" rIns="0" bIns="0">
              <a:spAutoFit/>
            </a:bodyPr>
            <a:lstStyle/>
            <a:p>
              <a:pPr>
                <a:spcBef>
                  <a:spcPct val="5000"/>
                </a:spcBef>
                <a:spcAft>
                  <a:spcPct val="10000"/>
                </a:spcAft>
                <a:buFont typeface="Wingdings" pitchFamily="2" charset="2"/>
                <a:buNone/>
              </a:pPr>
              <a:r>
                <a:rPr lang="en-US" altLang="en-US" sz="1600" dirty="0"/>
                <a:t>   LS = 95.7</a:t>
              </a:r>
            </a:p>
            <a:p>
              <a:pPr>
                <a:spcBef>
                  <a:spcPct val="5000"/>
                </a:spcBef>
                <a:spcAft>
                  <a:spcPct val="10000"/>
                </a:spcAft>
                <a:buFont typeface="Wingdings" pitchFamily="2" charset="2"/>
                <a:buNone/>
              </a:pPr>
              <a:r>
                <a:rPr lang="en-US" altLang="en-US" sz="1600" dirty="0"/>
                <a:t>   SR = 2.85</a:t>
              </a:r>
            </a:p>
            <a:p>
              <a:pPr>
                <a:spcBef>
                  <a:spcPct val="5000"/>
                </a:spcBef>
                <a:spcAft>
                  <a:spcPct val="10000"/>
                </a:spcAft>
                <a:buFont typeface="Wingdings" pitchFamily="2" charset="2"/>
                <a:buNone/>
              </a:pPr>
              <a:r>
                <a:rPr lang="en-US" altLang="en-US" sz="1600" dirty="0"/>
                <a:t>   AR = 1.79</a:t>
              </a:r>
            </a:p>
            <a:p>
              <a:pPr>
                <a:spcBef>
                  <a:spcPct val="5000"/>
                </a:spcBef>
                <a:spcAft>
                  <a:spcPct val="10000"/>
                </a:spcAft>
                <a:buFont typeface="Wingdings" pitchFamily="2" charset="2"/>
                <a:buNone/>
              </a:pPr>
              <a:r>
                <a:rPr lang="en-US" altLang="en-US" sz="1600" dirty="0"/>
                <a:t>   R90</a:t>
              </a:r>
              <a:r>
                <a:rPr lang="en-US" altLang="en-US" sz="1600" dirty="0">
                  <a:latin typeface="Symbol" pitchFamily="18" charset="2"/>
                </a:rPr>
                <a:t>m</a:t>
              </a:r>
              <a:r>
                <a:rPr lang="en-US" altLang="en-US" sz="1600" dirty="0"/>
                <a:t>m = 12.7%</a:t>
              </a:r>
            </a:p>
          </p:txBody>
        </p:sp>
        <p:grpSp>
          <p:nvGrpSpPr>
            <p:cNvPr id="54347" name="Group 72"/>
            <p:cNvGrpSpPr>
              <a:grpSpLocks/>
            </p:cNvGrpSpPr>
            <p:nvPr/>
          </p:nvGrpSpPr>
          <p:grpSpPr bwMode="auto">
            <a:xfrm>
              <a:off x="1456" y="3192"/>
              <a:ext cx="95" cy="505"/>
              <a:chOff x="1456" y="3192"/>
              <a:chExt cx="95" cy="505"/>
            </a:xfrm>
          </p:grpSpPr>
          <p:sp>
            <p:nvSpPr>
              <p:cNvPr id="54375" name="Rectangle 73"/>
              <p:cNvSpPr>
                <a:spLocks noChangeArrowheads="1"/>
              </p:cNvSpPr>
              <p:nvPr/>
            </p:nvSpPr>
            <p:spPr bwMode="auto">
              <a:xfrm>
                <a:off x="1491" y="3287"/>
                <a:ext cx="25" cy="316"/>
              </a:xfrm>
              <a:prstGeom prst="rect">
                <a:avLst/>
              </a:prstGeom>
              <a:solidFill>
                <a:srgbClr val="000000"/>
              </a:solidFill>
              <a:ln w="9525">
                <a:noFill/>
                <a:miter lim="800000"/>
                <a:headEnd/>
                <a:tailEnd/>
              </a:ln>
            </p:spPr>
            <p:txBody>
              <a:bodyPr/>
              <a:lstStyle/>
              <a:p>
                <a:endParaRPr lang="en-US" altLang="en-US"/>
              </a:p>
            </p:txBody>
          </p:sp>
          <p:sp>
            <p:nvSpPr>
              <p:cNvPr id="54376" name="Freeform 74"/>
              <p:cNvSpPr>
                <a:spLocks/>
              </p:cNvSpPr>
              <p:nvPr/>
            </p:nvSpPr>
            <p:spPr bwMode="auto">
              <a:xfrm>
                <a:off x="1456" y="3601"/>
                <a:ext cx="95" cy="96"/>
              </a:xfrm>
              <a:custGeom>
                <a:avLst/>
                <a:gdLst>
                  <a:gd name="T0" fmla="*/ 0 w 191"/>
                  <a:gd name="T1" fmla="*/ 0 h 193"/>
                  <a:gd name="T2" fmla="*/ 0 w 191"/>
                  <a:gd name="T3" fmla="*/ 0 h 193"/>
                  <a:gd name="T4" fmla="*/ 0 w 191"/>
                  <a:gd name="T5" fmla="*/ 0 h 193"/>
                  <a:gd name="T6" fmla="*/ 0 w 191"/>
                  <a:gd name="T7" fmla="*/ 0 h 193"/>
                  <a:gd name="T8" fmla="*/ 0 60000 65536"/>
                  <a:gd name="T9" fmla="*/ 0 60000 65536"/>
                  <a:gd name="T10" fmla="*/ 0 60000 65536"/>
                  <a:gd name="T11" fmla="*/ 0 60000 65536"/>
                  <a:gd name="T12" fmla="*/ 0 w 191"/>
                  <a:gd name="T13" fmla="*/ 0 h 193"/>
                  <a:gd name="T14" fmla="*/ 191 w 191"/>
                  <a:gd name="T15" fmla="*/ 193 h 193"/>
                </a:gdLst>
                <a:ahLst/>
                <a:cxnLst>
                  <a:cxn ang="T8">
                    <a:pos x="T0" y="T1"/>
                  </a:cxn>
                  <a:cxn ang="T9">
                    <a:pos x="T2" y="T3"/>
                  </a:cxn>
                  <a:cxn ang="T10">
                    <a:pos x="T4" y="T5"/>
                  </a:cxn>
                  <a:cxn ang="T11">
                    <a:pos x="T6" y="T7"/>
                  </a:cxn>
                </a:cxnLst>
                <a:rect l="T12" t="T13" r="T14" b="T15"/>
                <a:pathLst>
                  <a:path w="191" h="193">
                    <a:moveTo>
                      <a:pt x="0" y="0"/>
                    </a:moveTo>
                    <a:lnTo>
                      <a:pt x="95" y="193"/>
                    </a:lnTo>
                    <a:lnTo>
                      <a:pt x="191" y="0"/>
                    </a:lnTo>
                    <a:lnTo>
                      <a:pt x="0" y="0"/>
                    </a:lnTo>
                    <a:close/>
                  </a:path>
                </a:pathLst>
              </a:custGeom>
              <a:solidFill>
                <a:srgbClr val="000000"/>
              </a:solidFill>
              <a:ln w="9525">
                <a:noFill/>
                <a:round/>
                <a:headEnd/>
                <a:tailEnd/>
              </a:ln>
            </p:spPr>
            <p:txBody>
              <a:bodyPr/>
              <a:lstStyle/>
              <a:p>
                <a:endParaRPr lang="de-DE"/>
              </a:p>
            </p:txBody>
          </p:sp>
          <p:sp>
            <p:nvSpPr>
              <p:cNvPr id="54377" name="Freeform 75"/>
              <p:cNvSpPr>
                <a:spLocks/>
              </p:cNvSpPr>
              <p:nvPr/>
            </p:nvSpPr>
            <p:spPr bwMode="auto">
              <a:xfrm>
                <a:off x="1456" y="3192"/>
                <a:ext cx="95" cy="97"/>
              </a:xfrm>
              <a:custGeom>
                <a:avLst/>
                <a:gdLst>
                  <a:gd name="T0" fmla="*/ 0 w 191"/>
                  <a:gd name="T1" fmla="*/ 1 h 192"/>
                  <a:gd name="T2" fmla="*/ 0 w 191"/>
                  <a:gd name="T3" fmla="*/ 0 h 192"/>
                  <a:gd name="T4" fmla="*/ 0 w 191"/>
                  <a:gd name="T5" fmla="*/ 1 h 192"/>
                  <a:gd name="T6" fmla="*/ 0 w 191"/>
                  <a:gd name="T7" fmla="*/ 1 h 192"/>
                  <a:gd name="T8" fmla="*/ 0 60000 65536"/>
                  <a:gd name="T9" fmla="*/ 0 60000 65536"/>
                  <a:gd name="T10" fmla="*/ 0 60000 65536"/>
                  <a:gd name="T11" fmla="*/ 0 60000 65536"/>
                  <a:gd name="T12" fmla="*/ 0 w 191"/>
                  <a:gd name="T13" fmla="*/ 0 h 192"/>
                  <a:gd name="T14" fmla="*/ 191 w 191"/>
                  <a:gd name="T15" fmla="*/ 192 h 192"/>
                </a:gdLst>
                <a:ahLst/>
                <a:cxnLst>
                  <a:cxn ang="T8">
                    <a:pos x="T0" y="T1"/>
                  </a:cxn>
                  <a:cxn ang="T9">
                    <a:pos x="T2" y="T3"/>
                  </a:cxn>
                  <a:cxn ang="T10">
                    <a:pos x="T4" y="T5"/>
                  </a:cxn>
                  <a:cxn ang="T11">
                    <a:pos x="T6" y="T7"/>
                  </a:cxn>
                </a:cxnLst>
                <a:rect l="T12" t="T13" r="T14" b="T15"/>
                <a:pathLst>
                  <a:path w="191" h="192">
                    <a:moveTo>
                      <a:pt x="191" y="192"/>
                    </a:moveTo>
                    <a:lnTo>
                      <a:pt x="95" y="0"/>
                    </a:lnTo>
                    <a:lnTo>
                      <a:pt x="0" y="192"/>
                    </a:lnTo>
                    <a:lnTo>
                      <a:pt x="191" y="192"/>
                    </a:lnTo>
                    <a:close/>
                  </a:path>
                </a:pathLst>
              </a:custGeom>
              <a:solidFill>
                <a:srgbClr val="000000"/>
              </a:solidFill>
              <a:ln w="9525">
                <a:noFill/>
                <a:round/>
                <a:headEnd/>
                <a:tailEnd/>
              </a:ln>
            </p:spPr>
            <p:txBody>
              <a:bodyPr/>
              <a:lstStyle/>
              <a:p>
                <a:endParaRPr lang="de-DE"/>
              </a:p>
            </p:txBody>
          </p:sp>
        </p:grpSp>
        <p:sp>
          <p:nvSpPr>
            <p:cNvPr id="54348" name="Rectangle 76"/>
            <p:cNvSpPr>
              <a:spLocks noChangeArrowheads="1"/>
            </p:cNvSpPr>
            <p:nvPr/>
          </p:nvSpPr>
          <p:spPr bwMode="auto">
            <a:xfrm>
              <a:off x="1642" y="3370"/>
              <a:ext cx="501" cy="182"/>
            </a:xfrm>
            <a:prstGeom prst="rect">
              <a:avLst/>
            </a:prstGeom>
            <a:solidFill>
              <a:srgbClr val="FFFFFF"/>
            </a:solidFill>
            <a:ln w="9525">
              <a:noFill/>
              <a:miter lim="800000"/>
              <a:headEnd/>
              <a:tailEnd/>
            </a:ln>
          </p:spPr>
          <p:txBody>
            <a:bodyPr/>
            <a:lstStyle/>
            <a:p>
              <a:endParaRPr lang="en-US" altLang="en-US"/>
            </a:p>
          </p:txBody>
        </p:sp>
        <p:sp>
          <p:nvSpPr>
            <p:cNvPr id="54349" name="Rectangle 77"/>
            <p:cNvSpPr>
              <a:spLocks noChangeArrowheads="1"/>
            </p:cNvSpPr>
            <p:nvPr/>
          </p:nvSpPr>
          <p:spPr bwMode="auto">
            <a:xfrm>
              <a:off x="1701" y="3378"/>
              <a:ext cx="419" cy="10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000" b="1"/>
                <a:t>Very Good</a:t>
              </a:r>
              <a:endParaRPr lang="en-US" altLang="en-US"/>
            </a:p>
          </p:txBody>
        </p:sp>
        <p:grpSp>
          <p:nvGrpSpPr>
            <p:cNvPr id="54350" name="Group 78"/>
            <p:cNvGrpSpPr>
              <a:grpSpLocks/>
            </p:cNvGrpSpPr>
            <p:nvPr/>
          </p:nvGrpSpPr>
          <p:grpSpPr bwMode="auto">
            <a:xfrm>
              <a:off x="1456" y="2687"/>
              <a:ext cx="95" cy="505"/>
              <a:chOff x="1456" y="2687"/>
              <a:chExt cx="95" cy="505"/>
            </a:xfrm>
          </p:grpSpPr>
          <p:sp>
            <p:nvSpPr>
              <p:cNvPr id="54372" name="Rectangle 79"/>
              <p:cNvSpPr>
                <a:spLocks noChangeArrowheads="1"/>
              </p:cNvSpPr>
              <p:nvPr/>
            </p:nvSpPr>
            <p:spPr bwMode="auto">
              <a:xfrm>
                <a:off x="1491" y="2782"/>
                <a:ext cx="25" cy="316"/>
              </a:xfrm>
              <a:prstGeom prst="rect">
                <a:avLst/>
              </a:prstGeom>
              <a:solidFill>
                <a:srgbClr val="000000"/>
              </a:solidFill>
              <a:ln w="9525">
                <a:noFill/>
                <a:miter lim="800000"/>
                <a:headEnd/>
                <a:tailEnd/>
              </a:ln>
            </p:spPr>
            <p:txBody>
              <a:bodyPr/>
              <a:lstStyle/>
              <a:p>
                <a:endParaRPr lang="en-US" altLang="en-US"/>
              </a:p>
            </p:txBody>
          </p:sp>
          <p:sp>
            <p:nvSpPr>
              <p:cNvPr id="54373" name="Freeform 80"/>
              <p:cNvSpPr>
                <a:spLocks/>
              </p:cNvSpPr>
              <p:nvPr/>
            </p:nvSpPr>
            <p:spPr bwMode="auto">
              <a:xfrm>
                <a:off x="1456" y="3097"/>
                <a:ext cx="95" cy="95"/>
              </a:xfrm>
              <a:custGeom>
                <a:avLst/>
                <a:gdLst>
                  <a:gd name="T0" fmla="*/ 0 w 191"/>
                  <a:gd name="T1" fmla="*/ 0 h 191"/>
                  <a:gd name="T2" fmla="*/ 0 w 191"/>
                  <a:gd name="T3" fmla="*/ 0 h 191"/>
                  <a:gd name="T4" fmla="*/ 0 w 191"/>
                  <a:gd name="T5" fmla="*/ 0 h 191"/>
                  <a:gd name="T6" fmla="*/ 0 w 191"/>
                  <a:gd name="T7" fmla="*/ 0 h 191"/>
                  <a:gd name="T8" fmla="*/ 0 60000 65536"/>
                  <a:gd name="T9" fmla="*/ 0 60000 65536"/>
                  <a:gd name="T10" fmla="*/ 0 60000 65536"/>
                  <a:gd name="T11" fmla="*/ 0 60000 65536"/>
                  <a:gd name="T12" fmla="*/ 0 w 191"/>
                  <a:gd name="T13" fmla="*/ 0 h 191"/>
                  <a:gd name="T14" fmla="*/ 191 w 191"/>
                  <a:gd name="T15" fmla="*/ 191 h 191"/>
                </a:gdLst>
                <a:ahLst/>
                <a:cxnLst>
                  <a:cxn ang="T8">
                    <a:pos x="T0" y="T1"/>
                  </a:cxn>
                  <a:cxn ang="T9">
                    <a:pos x="T2" y="T3"/>
                  </a:cxn>
                  <a:cxn ang="T10">
                    <a:pos x="T4" y="T5"/>
                  </a:cxn>
                  <a:cxn ang="T11">
                    <a:pos x="T6" y="T7"/>
                  </a:cxn>
                </a:cxnLst>
                <a:rect l="T12" t="T13" r="T14" b="T15"/>
                <a:pathLst>
                  <a:path w="191" h="191">
                    <a:moveTo>
                      <a:pt x="0" y="0"/>
                    </a:moveTo>
                    <a:lnTo>
                      <a:pt x="95" y="191"/>
                    </a:lnTo>
                    <a:lnTo>
                      <a:pt x="191" y="0"/>
                    </a:lnTo>
                    <a:lnTo>
                      <a:pt x="0" y="0"/>
                    </a:lnTo>
                    <a:close/>
                  </a:path>
                </a:pathLst>
              </a:custGeom>
              <a:solidFill>
                <a:srgbClr val="000000"/>
              </a:solidFill>
              <a:ln w="9525">
                <a:noFill/>
                <a:round/>
                <a:headEnd/>
                <a:tailEnd/>
              </a:ln>
            </p:spPr>
            <p:txBody>
              <a:bodyPr/>
              <a:lstStyle/>
              <a:p>
                <a:endParaRPr lang="de-DE"/>
              </a:p>
            </p:txBody>
          </p:sp>
          <p:sp>
            <p:nvSpPr>
              <p:cNvPr id="54374" name="Freeform 81"/>
              <p:cNvSpPr>
                <a:spLocks/>
              </p:cNvSpPr>
              <p:nvPr/>
            </p:nvSpPr>
            <p:spPr bwMode="auto">
              <a:xfrm>
                <a:off x="1456" y="2687"/>
                <a:ext cx="95" cy="97"/>
              </a:xfrm>
              <a:custGeom>
                <a:avLst/>
                <a:gdLst>
                  <a:gd name="T0" fmla="*/ 0 w 191"/>
                  <a:gd name="T1" fmla="*/ 1 h 192"/>
                  <a:gd name="T2" fmla="*/ 0 w 191"/>
                  <a:gd name="T3" fmla="*/ 0 h 192"/>
                  <a:gd name="T4" fmla="*/ 0 w 191"/>
                  <a:gd name="T5" fmla="*/ 1 h 192"/>
                  <a:gd name="T6" fmla="*/ 0 w 191"/>
                  <a:gd name="T7" fmla="*/ 1 h 192"/>
                  <a:gd name="T8" fmla="*/ 0 60000 65536"/>
                  <a:gd name="T9" fmla="*/ 0 60000 65536"/>
                  <a:gd name="T10" fmla="*/ 0 60000 65536"/>
                  <a:gd name="T11" fmla="*/ 0 60000 65536"/>
                  <a:gd name="T12" fmla="*/ 0 w 191"/>
                  <a:gd name="T13" fmla="*/ 0 h 192"/>
                  <a:gd name="T14" fmla="*/ 191 w 191"/>
                  <a:gd name="T15" fmla="*/ 192 h 192"/>
                </a:gdLst>
                <a:ahLst/>
                <a:cxnLst>
                  <a:cxn ang="T8">
                    <a:pos x="T0" y="T1"/>
                  </a:cxn>
                  <a:cxn ang="T9">
                    <a:pos x="T2" y="T3"/>
                  </a:cxn>
                  <a:cxn ang="T10">
                    <a:pos x="T4" y="T5"/>
                  </a:cxn>
                  <a:cxn ang="T11">
                    <a:pos x="T6" y="T7"/>
                  </a:cxn>
                </a:cxnLst>
                <a:rect l="T12" t="T13" r="T14" b="T15"/>
                <a:pathLst>
                  <a:path w="191" h="192">
                    <a:moveTo>
                      <a:pt x="191" y="192"/>
                    </a:moveTo>
                    <a:lnTo>
                      <a:pt x="95" y="0"/>
                    </a:lnTo>
                    <a:lnTo>
                      <a:pt x="0" y="192"/>
                    </a:lnTo>
                    <a:lnTo>
                      <a:pt x="191" y="192"/>
                    </a:lnTo>
                    <a:close/>
                  </a:path>
                </a:pathLst>
              </a:custGeom>
              <a:solidFill>
                <a:srgbClr val="000000"/>
              </a:solidFill>
              <a:ln w="9525">
                <a:noFill/>
                <a:round/>
                <a:headEnd/>
                <a:tailEnd/>
              </a:ln>
            </p:spPr>
            <p:txBody>
              <a:bodyPr/>
              <a:lstStyle/>
              <a:p>
                <a:endParaRPr lang="de-DE"/>
              </a:p>
            </p:txBody>
          </p:sp>
        </p:grpSp>
        <p:sp>
          <p:nvSpPr>
            <p:cNvPr id="54351" name="Rectangle 82"/>
            <p:cNvSpPr>
              <a:spLocks noChangeArrowheads="1"/>
            </p:cNvSpPr>
            <p:nvPr/>
          </p:nvSpPr>
          <p:spPr bwMode="auto">
            <a:xfrm>
              <a:off x="1665" y="2858"/>
              <a:ext cx="502" cy="177"/>
            </a:xfrm>
            <a:prstGeom prst="rect">
              <a:avLst/>
            </a:prstGeom>
            <a:solidFill>
              <a:srgbClr val="FFFFFF"/>
            </a:solidFill>
            <a:ln w="9525">
              <a:noFill/>
              <a:miter lim="800000"/>
              <a:headEnd/>
              <a:tailEnd/>
            </a:ln>
          </p:spPr>
          <p:txBody>
            <a:bodyPr/>
            <a:lstStyle/>
            <a:p>
              <a:endParaRPr lang="en-US" altLang="en-US"/>
            </a:p>
          </p:txBody>
        </p:sp>
        <p:sp>
          <p:nvSpPr>
            <p:cNvPr id="54352" name="Rectangle 83"/>
            <p:cNvSpPr>
              <a:spLocks noChangeArrowheads="1"/>
            </p:cNvSpPr>
            <p:nvPr/>
          </p:nvSpPr>
          <p:spPr bwMode="auto">
            <a:xfrm>
              <a:off x="1715" y="2866"/>
              <a:ext cx="217" cy="10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000" b="1"/>
                <a:t>Good</a:t>
              </a:r>
              <a:endParaRPr lang="en-US" altLang="en-US"/>
            </a:p>
          </p:txBody>
        </p:sp>
        <p:grpSp>
          <p:nvGrpSpPr>
            <p:cNvPr id="54353" name="Group 84"/>
            <p:cNvGrpSpPr>
              <a:grpSpLocks/>
            </p:cNvGrpSpPr>
            <p:nvPr/>
          </p:nvGrpSpPr>
          <p:grpSpPr bwMode="auto">
            <a:xfrm>
              <a:off x="1456" y="2181"/>
              <a:ext cx="95" cy="506"/>
              <a:chOff x="1456" y="2181"/>
              <a:chExt cx="95" cy="506"/>
            </a:xfrm>
          </p:grpSpPr>
          <p:sp>
            <p:nvSpPr>
              <p:cNvPr id="54369" name="Rectangle 85"/>
              <p:cNvSpPr>
                <a:spLocks noChangeArrowheads="1"/>
              </p:cNvSpPr>
              <p:nvPr/>
            </p:nvSpPr>
            <p:spPr bwMode="auto">
              <a:xfrm>
                <a:off x="1491" y="2275"/>
                <a:ext cx="25" cy="318"/>
              </a:xfrm>
              <a:prstGeom prst="rect">
                <a:avLst/>
              </a:prstGeom>
              <a:solidFill>
                <a:srgbClr val="000000"/>
              </a:solidFill>
              <a:ln w="9525">
                <a:noFill/>
                <a:miter lim="800000"/>
                <a:headEnd/>
                <a:tailEnd/>
              </a:ln>
            </p:spPr>
            <p:txBody>
              <a:bodyPr/>
              <a:lstStyle/>
              <a:p>
                <a:endParaRPr lang="en-US" altLang="en-US"/>
              </a:p>
            </p:txBody>
          </p:sp>
          <p:sp>
            <p:nvSpPr>
              <p:cNvPr id="54370" name="Freeform 86"/>
              <p:cNvSpPr>
                <a:spLocks/>
              </p:cNvSpPr>
              <p:nvPr/>
            </p:nvSpPr>
            <p:spPr bwMode="auto">
              <a:xfrm>
                <a:off x="1456" y="2592"/>
                <a:ext cx="95" cy="95"/>
              </a:xfrm>
              <a:custGeom>
                <a:avLst/>
                <a:gdLst>
                  <a:gd name="T0" fmla="*/ 0 w 191"/>
                  <a:gd name="T1" fmla="*/ 0 h 191"/>
                  <a:gd name="T2" fmla="*/ 0 w 191"/>
                  <a:gd name="T3" fmla="*/ 0 h 191"/>
                  <a:gd name="T4" fmla="*/ 0 w 191"/>
                  <a:gd name="T5" fmla="*/ 0 h 191"/>
                  <a:gd name="T6" fmla="*/ 0 w 191"/>
                  <a:gd name="T7" fmla="*/ 0 h 191"/>
                  <a:gd name="T8" fmla="*/ 0 60000 65536"/>
                  <a:gd name="T9" fmla="*/ 0 60000 65536"/>
                  <a:gd name="T10" fmla="*/ 0 60000 65536"/>
                  <a:gd name="T11" fmla="*/ 0 60000 65536"/>
                  <a:gd name="T12" fmla="*/ 0 w 191"/>
                  <a:gd name="T13" fmla="*/ 0 h 191"/>
                  <a:gd name="T14" fmla="*/ 191 w 191"/>
                  <a:gd name="T15" fmla="*/ 191 h 191"/>
                </a:gdLst>
                <a:ahLst/>
                <a:cxnLst>
                  <a:cxn ang="T8">
                    <a:pos x="T0" y="T1"/>
                  </a:cxn>
                  <a:cxn ang="T9">
                    <a:pos x="T2" y="T3"/>
                  </a:cxn>
                  <a:cxn ang="T10">
                    <a:pos x="T4" y="T5"/>
                  </a:cxn>
                  <a:cxn ang="T11">
                    <a:pos x="T6" y="T7"/>
                  </a:cxn>
                </a:cxnLst>
                <a:rect l="T12" t="T13" r="T14" b="T15"/>
                <a:pathLst>
                  <a:path w="191" h="191">
                    <a:moveTo>
                      <a:pt x="0" y="0"/>
                    </a:moveTo>
                    <a:lnTo>
                      <a:pt x="95" y="191"/>
                    </a:lnTo>
                    <a:lnTo>
                      <a:pt x="191" y="0"/>
                    </a:lnTo>
                    <a:lnTo>
                      <a:pt x="0" y="0"/>
                    </a:lnTo>
                    <a:close/>
                  </a:path>
                </a:pathLst>
              </a:custGeom>
              <a:solidFill>
                <a:srgbClr val="000000"/>
              </a:solidFill>
              <a:ln w="9525">
                <a:noFill/>
                <a:round/>
                <a:headEnd/>
                <a:tailEnd/>
              </a:ln>
            </p:spPr>
            <p:txBody>
              <a:bodyPr/>
              <a:lstStyle/>
              <a:p>
                <a:endParaRPr lang="de-DE"/>
              </a:p>
            </p:txBody>
          </p:sp>
          <p:sp>
            <p:nvSpPr>
              <p:cNvPr id="54371" name="Freeform 87"/>
              <p:cNvSpPr>
                <a:spLocks/>
              </p:cNvSpPr>
              <p:nvPr/>
            </p:nvSpPr>
            <p:spPr bwMode="auto">
              <a:xfrm>
                <a:off x="1456" y="2181"/>
                <a:ext cx="95" cy="96"/>
              </a:xfrm>
              <a:custGeom>
                <a:avLst/>
                <a:gdLst>
                  <a:gd name="T0" fmla="*/ 0 w 191"/>
                  <a:gd name="T1" fmla="*/ 1 h 191"/>
                  <a:gd name="T2" fmla="*/ 0 w 191"/>
                  <a:gd name="T3" fmla="*/ 0 h 191"/>
                  <a:gd name="T4" fmla="*/ 0 w 191"/>
                  <a:gd name="T5" fmla="*/ 1 h 191"/>
                  <a:gd name="T6" fmla="*/ 0 w 191"/>
                  <a:gd name="T7" fmla="*/ 1 h 191"/>
                  <a:gd name="T8" fmla="*/ 0 60000 65536"/>
                  <a:gd name="T9" fmla="*/ 0 60000 65536"/>
                  <a:gd name="T10" fmla="*/ 0 60000 65536"/>
                  <a:gd name="T11" fmla="*/ 0 60000 65536"/>
                  <a:gd name="T12" fmla="*/ 0 w 191"/>
                  <a:gd name="T13" fmla="*/ 0 h 191"/>
                  <a:gd name="T14" fmla="*/ 191 w 191"/>
                  <a:gd name="T15" fmla="*/ 191 h 191"/>
                </a:gdLst>
                <a:ahLst/>
                <a:cxnLst>
                  <a:cxn ang="T8">
                    <a:pos x="T0" y="T1"/>
                  </a:cxn>
                  <a:cxn ang="T9">
                    <a:pos x="T2" y="T3"/>
                  </a:cxn>
                  <a:cxn ang="T10">
                    <a:pos x="T4" y="T5"/>
                  </a:cxn>
                  <a:cxn ang="T11">
                    <a:pos x="T6" y="T7"/>
                  </a:cxn>
                </a:cxnLst>
                <a:rect l="T12" t="T13" r="T14" b="T15"/>
                <a:pathLst>
                  <a:path w="191" h="191">
                    <a:moveTo>
                      <a:pt x="191" y="191"/>
                    </a:moveTo>
                    <a:lnTo>
                      <a:pt x="95" y="0"/>
                    </a:lnTo>
                    <a:lnTo>
                      <a:pt x="0" y="191"/>
                    </a:lnTo>
                    <a:lnTo>
                      <a:pt x="191" y="191"/>
                    </a:lnTo>
                    <a:close/>
                  </a:path>
                </a:pathLst>
              </a:custGeom>
              <a:solidFill>
                <a:srgbClr val="000000"/>
              </a:solidFill>
              <a:ln w="9525">
                <a:noFill/>
                <a:round/>
                <a:headEnd/>
                <a:tailEnd/>
              </a:ln>
            </p:spPr>
            <p:txBody>
              <a:bodyPr/>
              <a:lstStyle/>
              <a:p>
                <a:endParaRPr lang="de-DE"/>
              </a:p>
            </p:txBody>
          </p:sp>
        </p:grpSp>
        <p:sp>
          <p:nvSpPr>
            <p:cNvPr id="54354" name="Rectangle 88"/>
            <p:cNvSpPr>
              <a:spLocks noChangeArrowheads="1"/>
            </p:cNvSpPr>
            <p:nvPr/>
          </p:nvSpPr>
          <p:spPr bwMode="auto">
            <a:xfrm>
              <a:off x="1642" y="2352"/>
              <a:ext cx="501" cy="180"/>
            </a:xfrm>
            <a:prstGeom prst="rect">
              <a:avLst/>
            </a:prstGeom>
            <a:solidFill>
              <a:srgbClr val="FFFFFF"/>
            </a:solidFill>
            <a:ln w="9525">
              <a:noFill/>
              <a:miter lim="800000"/>
              <a:headEnd/>
              <a:tailEnd/>
            </a:ln>
          </p:spPr>
          <p:txBody>
            <a:bodyPr/>
            <a:lstStyle/>
            <a:p>
              <a:endParaRPr lang="en-US" altLang="en-US"/>
            </a:p>
          </p:txBody>
        </p:sp>
        <p:sp>
          <p:nvSpPr>
            <p:cNvPr id="54355" name="Rectangle 89"/>
            <p:cNvSpPr>
              <a:spLocks noChangeArrowheads="1"/>
            </p:cNvSpPr>
            <p:nvPr/>
          </p:nvSpPr>
          <p:spPr bwMode="auto">
            <a:xfrm>
              <a:off x="1698" y="2360"/>
              <a:ext cx="369" cy="99"/>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000" b="1"/>
                <a:t>Moderate</a:t>
              </a:r>
              <a:endParaRPr lang="en-US" altLang="en-US"/>
            </a:p>
          </p:txBody>
        </p:sp>
        <p:grpSp>
          <p:nvGrpSpPr>
            <p:cNvPr id="54356" name="Group 90"/>
            <p:cNvGrpSpPr>
              <a:grpSpLocks/>
            </p:cNvGrpSpPr>
            <p:nvPr/>
          </p:nvGrpSpPr>
          <p:grpSpPr bwMode="auto">
            <a:xfrm>
              <a:off x="1456" y="1645"/>
              <a:ext cx="95" cy="505"/>
              <a:chOff x="1456" y="1645"/>
              <a:chExt cx="95" cy="505"/>
            </a:xfrm>
          </p:grpSpPr>
          <p:sp>
            <p:nvSpPr>
              <p:cNvPr id="54366" name="Rectangle 91"/>
              <p:cNvSpPr>
                <a:spLocks noChangeArrowheads="1"/>
              </p:cNvSpPr>
              <p:nvPr/>
            </p:nvSpPr>
            <p:spPr bwMode="auto">
              <a:xfrm>
                <a:off x="1491" y="1740"/>
                <a:ext cx="25" cy="316"/>
              </a:xfrm>
              <a:prstGeom prst="rect">
                <a:avLst/>
              </a:prstGeom>
              <a:solidFill>
                <a:srgbClr val="000000"/>
              </a:solidFill>
              <a:ln w="9525">
                <a:noFill/>
                <a:miter lim="800000"/>
                <a:headEnd/>
                <a:tailEnd/>
              </a:ln>
            </p:spPr>
            <p:txBody>
              <a:bodyPr/>
              <a:lstStyle/>
              <a:p>
                <a:endParaRPr lang="en-US" altLang="en-US"/>
              </a:p>
            </p:txBody>
          </p:sp>
          <p:sp>
            <p:nvSpPr>
              <p:cNvPr id="54367" name="Freeform 92"/>
              <p:cNvSpPr>
                <a:spLocks/>
              </p:cNvSpPr>
              <p:nvPr/>
            </p:nvSpPr>
            <p:spPr bwMode="auto">
              <a:xfrm>
                <a:off x="1456" y="2054"/>
                <a:ext cx="95" cy="96"/>
              </a:xfrm>
              <a:custGeom>
                <a:avLst/>
                <a:gdLst>
                  <a:gd name="T0" fmla="*/ 0 w 191"/>
                  <a:gd name="T1" fmla="*/ 0 h 193"/>
                  <a:gd name="T2" fmla="*/ 0 w 191"/>
                  <a:gd name="T3" fmla="*/ 0 h 193"/>
                  <a:gd name="T4" fmla="*/ 0 w 191"/>
                  <a:gd name="T5" fmla="*/ 0 h 193"/>
                  <a:gd name="T6" fmla="*/ 0 w 191"/>
                  <a:gd name="T7" fmla="*/ 0 h 193"/>
                  <a:gd name="T8" fmla="*/ 0 60000 65536"/>
                  <a:gd name="T9" fmla="*/ 0 60000 65536"/>
                  <a:gd name="T10" fmla="*/ 0 60000 65536"/>
                  <a:gd name="T11" fmla="*/ 0 60000 65536"/>
                  <a:gd name="T12" fmla="*/ 0 w 191"/>
                  <a:gd name="T13" fmla="*/ 0 h 193"/>
                  <a:gd name="T14" fmla="*/ 191 w 191"/>
                  <a:gd name="T15" fmla="*/ 193 h 193"/>
                </a:gdLst>
                <a:ahLst/>
                <a:cxnLst>
                  <a:cxn ang="T8">
                    <a:pos x="T0" y="T1"/>
                  </a:cxn>
                  <a:cxn ang="T9">
                    <a:pos x="T2" y="T3"/>
                  </a:cxn>
                  <a:cxn ang="T10">
                    <a:pos x="T4" y="T5"/>
                  </a:cxn>
                  <a:cxn ang="T11">
                    <a:pos x="T6" y="T7"/>
                  </a:cxn>
                </a:cxnLst>
                <a:rect l="T12" t="T13" r="T14" b="T15"/>
                <a:pathLst>
                  <a:path w="191" h="193">
                    <a:moveTo>
                      <a:pt x="0" y="0"/>
                    </a:moveTo>
                    <a:lnTo>
                      <a:pt x="95" y="193"/>
                    </a:lnTo>
                    <a:lnTo>
                      <a:pt x="191" y="0"/>
                    </a:lnTo>
                    <a:lnTo>
                      <a:pt x="0" y="0"/>
                    </a:lnTo>
                    <a:close/>
                  </a:path>
                </a:pathLst>
              </a:custGeom>
              <a:solidFill>
                <a:srgbClr val="000000"/>
              </a:solidFill>
              <a:ln w="9525">
                <a:noFill/>
                <a:round/>
                <a:headEnd/>
                <a:tailEnd/>
              </a:ln>
            </p:spPr>
            <p:txBody>
              <a:bodyPr/>
              <a:lstStyle/>
              <a:p>
                <a:endParaRPr lang="de-DE"/>
              </a:p>
            </p:txBody>
          </p:sp>
          <p:sp>
            <p:nvSpPr>
              <p:cNvPr id="54368" name="Freeform 93"/>
              <p:cNvSpPr>
                <a:spLocks/>
              </p:cNvSpPr>
              <p:nvPr/>
            </p:nvSpPr>
            <p:spPr bwMode="auto">
              <a:xfrm>
                <a:off x="1456" y="1645"/>
                <a:ext cx="95" cy="97"/>
              </a:xfrm>
              <a:custGeom>
                <a:avLst/>
                <a:gdLst>
                  <a:gd name="T0" fmla="*/ 0 w 191"/>
                  <a:gd name="T1" fmla="*/ 1 h 192"/>
                  <a:gd name="T2" fmla="*/ 0 w 191"/>
                  <a:gd name="T3" fmla="*/ 0 h 192"/>
                  <a:gd name="T4" fmla="*/ 0 w 191"/>
                  <a:gd name="T5" fmla="*/ 1 h 192"/>
                  <a:gd name="T6" fmla="*/ 0 w 191"/>
                  <a:gd name="T7" fmla="*/ 1 h 192"/>
                  <a:gd name="T8" fmla="*/ 0 60000 65536"/>
                  <a:gd name="T9" fmla="*/ 0 60000 65536"/>
                  <a:gd name="T10" fmla="*/ 0 60000 65536"/>
                  <a:gd name="T11" fmla="*/ 0 60000 65536"/>
                  <a:gd name="T12" fmla="*/ 0 w 191"/>
                  <a:gd name="T13" fmla="*/ 0 h 192"/>
                  <a:gd name="T14" fmla="*/ 191 w 191"/>
                  <a:gd name="T15" fmla="*/ 192 h 192"/>
                </a:gdLst>
                <a:ahLst/>
                <a:cxnLst>
                  <a:cxn ang="T8">
                    <a:pos x="T0" y="T1"/>
                  </a:cxn>
                  <a:cxn ang="T9">
                    <a:pos x="T2" y="T3"/>
                  </a:cxn>
                  <a:cxn ang="T10">
                    <a:pos x="T4" y="T5"/>
                  </a:cxn>
                  <a:cxn ang="T11">
                    <a:pos x="T6" y="T7"/>
                  </a:cxn>
                </a:cxnLst>
                <a:rect l="T12" t="T13" r="T14" b="T15"/>
                <a:pathLst>
                  <a:path w="191" h="192">
                    <a:moveTo>
                      <a:pt x="191" y="192"/>
                    </a:moveTo>
                    <a:lnTo>
                      <a:pt x="95" y="0"/>
                    </a:lnTo>
                    <a:lnTo>
                      <a:pt x="0" y="192"/>
                    </a:lnTo>
                    <a:lnTo>
                      <a:pt x="191" y="192"/>
                    </a:lnTo>
                    <a:close/>
                  </a:path>
                </a:pathLst>
              </a:custGeom>
              <a:solidFill>
                <a:srgbClr val="000000"/>
              </a:solidFill>
              <a:ln w="9525">
                <a:noFill/>
                <a:round/>
                <a:headEnd/>
                <a:tailEnd/>
              </a:ln>
            </p:spPr>
            <p:txBody>
              <a:bodyPr/>
              <a:lstStyle/>
              <a:p>
                <a:endParaRPr lang="de-DE"/>
              </a:p>
            </p:txBody>
          </p:sp>
        </p:grpSp>
        <p:sp>
          <p:nvSpPr>
            <p:cNvPr id="54357" name="Rectangle 94"/>
            <p:cNvSpPr>
              <a:spLocks noChangeArrowheads="1"/>
            </p:cNvSpPr>
            <p:nvPr/>
          </p:nvSpPr>
          <p:spPr bwMode="auto">
            <a:xfrm>
              <a:off x="1642" y="1824"/>
              <a:ext cx="501" cy="181"/>
            </a:xfrm>
            <a:prstGeom prst="rect">
              <a:avLst/>
            </a:prstGeom>
            <a:solidFill>
              <a:srgbClr val="FFFFFF"/>
            </a:solidFill>
            <a:ln w="9525">
              <a:noFill/>
              <a:miter lim="800000"/>
              <a:headEnd/>
              <a:tailEnd/>
            </a:ln>
          </p:spPr>
          <p:txBody>
            <a:bodyPr/>
            <a:lstStyle/>
            <a:p>
              <a:endParaRPr lang="en-US" altLang="en-US"/>
            </a:p>
          </p:txBody>
        </p:sp>
        <p:sp>
          <p:nvSpPr>
            <p:cNvPr id="54358" name="Rectangle 95"/>
            <p:cNvSpPr>
              <a:spLocks noChangeArrowheads="1"/>
            </p:cNvSpPr>
            <p:nvPr/>
          </p:nvSpPr>
          <p:spPr bwMode="auto">
            <a:xfrm>
              <a:off x="1689" y="1831"/>
              <a:ext cx="189" cy="10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000" b="1"/>
                <a:t>Poor</a:t>
              </a:r>
              <a:endParaRPr lang="en-US" altLang="en-US"/>
            </a:p>
          </p:txBody>
        </p:sp>
        <p:grpSp>
          <p:nvGrpSpPr>
            <p:cNvPr id="54359" name="Group 96"/>
            <p:cNvGrpSpPr>
              <a:grpSpLocks/>
            </p:cNvGrpSpPr>
            <p:nvPr/>
          </p:nvGrpSpPr>
          <p:grpSpPr bwMode="auto">
            <a:xfrm>
              <a:off x="1456" y="1139"/>
              <a:ext cx="95" cy="506"/>
              <a:chOff x="1456" y="1139"/>
              <a:chExt cx="95" cy="506"/>
            </a:xfrm>
          </p:grpSpPr>
          <p:sp>
            <p:nvSpPr>
              <p:cNvPr id="54363" name="Rectangle 97"/>
              <p:cNvSpPr>
                <a:spLocks noChangeArrowheads="1"/>
              </p:cNvSpPr>
              <p:nvPr/>
            </p:nvSpPr>
            <p:spPr bwMode="auto">
              <a:xfrm>
                <a:off x="1491" y="1233"/>
                <a:ext cx="25" cy="318"/>
              </a:xfrm>
              <a:prstGeom prst="rect">
                <a:avLst/>
              </a:prstGeom>
              <a:solidFill>
                <a:srgbClr val="000000"/>
              </a:solidFill>
              <a:ln w="9525">
                <a:noFill/>
                <a:miter lim="800000"/>
                <a:headEnd/>
                <a:tailEnd/>
              </a:ln>
            </p:spPr>
            <p:txBody>
              <a:bodyPr/>
              <a:lstStyle/>
              <a:p>
                <a:endParaRPr lang="en-US" altLang="en-US"/>
              </a:p>
            </p:txBody>
          </p:sp>
          <p:sp>
            <p:nvSpPr>
              <p:cNvPr id="54364" name="Freeform 98"/>
              <p:cNvSpPr>
                <a:spLocks/>
              </p:cNvSpPr>
              <p:nvPr/>
            </p:nvSpPr>
            <p:spPr bwMode="auto">
              <a:xfrm>
                <a:off x="1456" y="1550"/>
                <a:ext cx="95" cy="95"/>
              </a:xfrm>
              <a:custGeom>
                <a:avLst/>
                <a:gdLst>
                  <a:gd name="T0" fmla="*/ 0 w 191"/>
                  <a:gd name="T1" fmla="*/ 0 h 191"/>
                  <a:gd name="T2" fmla="*/ 0 w 191"/>
                  <a:gd name="T3" fmla="*/ 0 h 191"/>
                  <a:gd name="T4" fmla="*/ 0 w 191"/>
                  <a:gd name="T5" fmla="*/ 0 h 191"/>
                  <a:gd name="T6" fmla="*/ 0 w 191"/>
                  <a:gd name="T7" fmla="*/ 0 h 191"/>
                  <a:gd name="T8" fmla="*/ 0 60000 65536"/>
                  <a:gd name="T9" fmla="*/ 0 60000 65536"/>
                  <a:gd name="T10" fmla="*/ 0 60000 65536"/>
                  <a:gd name="T11" fmla="*/ 0 60000 65536"/>
                  <a:gd name="T12" fmla="*/ 0 w 191"/>
                  <a:gd name="T13" fmla="*/ 0 h 191"/>
                  <a:gd name="T14" fmla="*/ 191 w 191"/>
                  <a:gd name="T15" fmla="*/ 191 h 191"/>
                </a:gdLst>
                <a:ahLst/>
                <a:cxnLst>
                  <a:cxn ang="T8">
                    <a:pos x="T0" y="T1"/>
                  </a:cxn>
                  <a:cxn ang="T9">
                    <a:pos x="T2" y="T3"/>
                  </a:cxn>
                  <a:cxn ang="T10">
                    <a:pos x="T4" y="T5"/>
                  </a:cxn>
                  <a:cxn ang="T11">
                    <a:pos x="T6" y="T7"/>
                  </a:cxn>
                </a:cxnLst>
                <a:rect l="T12" t="T13" r="T14" b="T15"/>
                <a:pathLst>
                  <a:path w="191" h="191">
                    <a:moveTo>
                      <a:pt x="0" y="0"/>
                    </a:moveTo>
                    <a:lnTo>
                      <a:pt x="95" y="191"/>
                    </a:lnTo>
                    <a:lnTo>
                      <a:pt x="191" y="0"/>
                    </a:lnTo>
                    <a:lnTo>
                      <a:pt x="0" y="0"/>
                    </a:lnTo>
                    <a:close/>
                  </a:path>
                </a:pathLst>
              </a:custGeom>
              <a:solidFill>
                <a:srgbClr val="000000"/>
              </a:solidFill>
              <a:ln w="9525">
                <a:noFill/>
                <a:round/>
                <a:headEnd/>
                <a:tailEnd/>
              </a:ln>
            </p:spPr>
            <p:txBody>
              <a:bodyPr/>
              <a:lstStyle/>
              <a:p>
                <a:endParaRPr lang="de-DE"/>
              </a:p>
            </p:txBody>
          </p:sp>
          <p:sp>
            <p:nvSpPr>
              <p:cNvPr id="54365" name="Freeform 99"/>
              <p:cNvSpPr>
                <a:spLocks/>
              </p:cNvSpPr>
              <p:nvPr/>
            </p:nvSpPr>
            <p:spPr bwMode="auto">
              <a:xfrm>
                <a:off x="1456" y="1139"/>
                <a:ext cx="95" cy="96"/>
              </a:xfrm>
              <a:custGeom>
                <a:avLst/>
                <a:gdLst>
                  <a:gd name="T0" fmla="*/ 0 w 191"/>
                  <a:gd name="T1" fmla="*/ 1 h 191"/>
                  <a:gd name="T2" fmla="*/ 0 w 191"/>
                  <a:gd name="T3" fmla="*/ 0 h 191"/>
                  <a:gd name="T4" fmla="*/ 0 w 191"/>
                  <a:gd name="T5" fmla="*/ 1 h 191"/>
                  <a:gd name="T6" fmla="*/ 0 w 191"/>
                  <a:gd name="T7" fmla="*/ 1 h 191"/>
                  <a:gd name="T8" fmla="*/ 0 60000 65536"/>
                  <a:gd name="T9" fmla="*/ 0 60000 65536"/>
                  <a:gd name="T10" fmla="*/ 0 60000 65536"/>
                  <a:gd name="T11" fmla="*/ 0 60000 65536"/>
                  <a:gd name="T12" fmla="*/ 0 w 191"/>
                  <a:gd name="T13" fmla="*/ 0 h 191"/>
                  <a:gd name="T14" fmla="*/ 191 w 191"/>
                  <a:gd name="T15" fmla="*/ 191 h 191"/>
                </a:gdLst>
                <a:ahLst/>
                <a:cxnLst>
                  <a:cxn ang="T8">
                    <a:pos x="T0" y="T1"/>
                  </a:cxn>
                  <a:cxn ang="T9">
                    <a:pos x="T2" y="T3"/>
                  </a:cxn>
                  <a:cxn ang="T10">
                    <a:pos x="T4" y="T5"/>
                  </a:cxn>
                  <a:cxn ang="T11">
                    <a:pos x="T6" y="T7"/>
                  </a:cxn>
                </a:cxnLst>
                <a:rect l="T12" t="T13" r="T14" b="T15"/>
                <a:pathLst>
                  <a:path w="191" h="191">
                    <a:moveTo>
                      <a:pt x="191" y="191"/>
                    </a:moveTo>
                    <a:lnTo>
                      <a:pt x="95" y="0"/>
                    </a:lnTo>
                    <a:lnTo>
                      <a:pt x="0" y="191"/>
                    </a:lnTo>
                    <a:lnTo>
                      <a:pt x="191" y="191"/>
                    </a:lnTo>
                    <a:close/>
                  </a:path>
                </a:pathLst>
              </a:custGeom>
              <a:solidFill>
                <a:srgbClr val="000000"/>
              </a:solidFill>
              <a:ln w="9525">
                <a:noFill/>
                <a:round/>
                <a:headEnd/>
                <a:tailEnd/>
              </a:ln>
            </p:spPr>
            <p:txBody>
              <a:bodyPr/>
              <a:lstStyle/>
              <a:p>
                <a:endParaRPr lang="de-DE"/>
              </a:p>
            </p:txBody>
          </p:sp>
        </p:grpSp>
        <p:sp>
          <p:nvSpPr>
            <p:cNvPr id="54360" name="Rectangle 100"/>
            <p:cNvSpPr>
              <a:spLocks noChangeArrowheads="1"/>
            </p:cNvSpPr>
            <p:nvPr/>
          </p:nvSpPr>
          <p:spPr bwMode="auto">
            <a:xfrm>
              <a:off x="1642" y="1293"/>
              <a:ext cx="501" cy="182"/>
            </a:xfrm>
            <a:prstGeom prst="rect">
              <a:avLst/>
            </a:prstGeom>
            <a:solidFill>
              <a:srgbClr val="FFFFFF"/>
            </a:solidFill>
            <a:ln w="9525">
              <a:noFill/>
              <a:miter lim="800000"/>
              <a:headEnd/>
              <a:tailEnd/>
            </a:ln>
          </p:spPr>
          <p:txBody>
            <a:bodyPr/>
            <a:lstStyle/>
            <a:p>
              <a:endParaRPr lang="en-US" altLang="en-US"/>
            </a:p>
          </p:txBody>
        </p:sp>
        <p:sp>
          <p:nvSpPr>
            <p:cNvPr id="54361" name="Rectangle 101"/>
            <p:cNvSpPr>
              <a:spLocks noChangeArrowheads="1"/>
            </p:cNvSpPr>
            <p:nvPr/>
          </p:nvSpPr>
          <p:spPr bwMode="auto">
            <a:xfrm>
              <a:off x="1699" y="1301"/>
              <a:ext cx="390" cy="100"/>
            </a:xfrm>
            <a:prstGeom prst="rect">
              <a:avLst/>
            </a:prstGeom>
            <a:noFill/>
            <a:ln w="9525">
              <a:noFill/>
              <a:miter lim="800000"/>
              <a:headEnd/>
              <a:tailEnd/>
            </a:ln>
          </p:spPr>
          <p:txBody>
            <a:bodyPr wrap="none" lIns="0" tIns="0" rIns="0" bIns="0">
              <a:spAutoFit/>
            </a:bodyPr>
            <a:lstStyle/>
            <a:p>
              <a:pPr>
                <a:spcBef>
                  <a:spcPct val="20000"/>
                </a:spcBef>
                <a:spcAft>
                  <a:spcPct val="30000"/>
                </a:spcAft>
                <a:buFont typeface="Wingdings" pitchFamily="2" charset="2"/>
                <a:buNone/>
              </a:pPr>
              <a:r>
                <a:rPr lang="en-US" altLang="en-US" sz="1000" b="1"/>
                <a:t>Very Poor</a:t>
              </a:r>
              <a:endParaRPr lang="en-US" altLang="en-US"/>
            </a:p>
          </p:txBody>
        </p:sp>
        <p:sp>
          <p:nvSpPr>
            <p:cNvPr id="54362" name="Rectangle 102"/>
            <p:cNvSpPr>
              <a:spLocks noChangeArrowheads="1"/>
            </p:cNvSpPr>
            <p:nvPr/>
          </p:nvSpPr>
          <p:spPr bwMode="auto">
            <a:xfrm>
              <a:off x="2581" y="1513"/>
              <a:ext cx="1083" cy="716"/>
            </a:xfrm>
            <a:prstGeom prst="rect">
              <a:avLst/>
            </a:prstGeom>
            <a:solidFill>
              <a:schemeClr val="bg1"/>
            </a:solidFill>
            <a:ln w="28575">
              <a:solidFill>
                <a:schemeClr val="accent1"/>
              </a:solidFill>
              <a:miter lim="800000"/>
              <a:headEnd/>
              <a:tailEnd/>
            </a:ln>
          </p:spPr>
          <p:txBody>
            <a:bodyPr wrap="none" lIns="0" tIns="0" rIns="0" bIns="0">
              <a:spAutoFit/>
            </a:bodyPr>
            <a:lstStyle/>
            <a:p>
              <a:pPr>
                <a:spcBef>
                  <a:spcPct val="5000"/>
                </a:spcBef>
                <a:spcAft>
                  <a:spcPct val="10000"/>
                </a:spcAft>
                <a:buFont typeface="Wingdings" pitchFamily="2" charset="2"/>
                <a:buNone/>
              </a:pPr>
              <a:r>
                <a:rPr lang="en-US" altLang="en-US" sz="1600" dirty="0"/>
                <a:t>   LS = 96.9</a:t>
              </a:r>
            </a:p>
            <a:p>
              <a:pPr>
                <a:spcBef>
                  <a:spcPct val="5000"/>
                </a:spcBef>
                <a:spcAft>
                  <a:spcPct val="10000"/>
                </a:spcAft>
                <a:buFont typeface="Wingdings" pitchFamily="2" charset="2"/>
                <a:buNone/>
              </a:pPr>
              <a:r>
                <a:rPr lang="en-US" altLang="en-US" sz="1600" dirty="0"/>
                <a:t>   SR = 3.11</a:t>
              </a:r>
            </a:p>
            <a:p>
              <a:pPr>
                <a:spcBef>
                  <a:spcPct val="5000"/>
                </a:spcBef>
                <a:spcAft>
                  <a:spcPct val="10000"/>
                </a:spcAft>
                <a:buFont typeface="Wingdings" pitchFamily="2" charset="2"/>
                <a:buNone/>
              </a:pPr>
              <a:r>
                <a:rPr lang="en-US" altLang="en-US" sz="1600" dirty="0"/>
                <a:t>   AR = 1.81</a:t>
              </a:r>
            </a:p>
            <a:p>
              <a:pPr>
                <a:spcBef>
                  <a:spcPct val="5000"/>
                </a:spcBef>
                <a:spcAft>
                  <a:spcPct val="10000"/>
                </a:spcAft>
                <a:buFont typeface="Wingdings" pitchFamily="2" charset="2"/>
                <a:buNone/>
              </a:pPr>
              <a:r>
                <a:rPr lang="en-US" altLang="en-US" sz="1600" dirty="0"/>
                <a:t>   R90</a:t>
              </a:r>
              <a:r>
                <a:rPr lang="en-US" altLang="en-US" sz="1600" dirty="0">
                  <a:latin typeface="Symbol" pitchFamily="18" charset="2"/>
                </a:rPr>
                <a:t>m</a:t>
              </a:r>
              <a:r>
                <a:rPr lang="en-US" altLang="en-US" sz="1600" dirty="0"/>
                <a:t>m = 13.8%</a:t>
              </a:r>
            </a:p>
          </p:txBody>
        </p:sp>
      </p:grpSp>
      <p:sp>
        <p:nvSpPr>
          <p:cNvPr id="54276" name="Text Box 103"/>
          <p:cNvSpPr txBox="1">
            <a:spLocks noChangeArrowheads="1"/>
          </p:cNvSpPr>
          <p:nvPr/>
        </p:nvSpPr>
        <p:spPr bwMode="auto">
          <a:xfrm>
            <a:off x="3032125" y="6015038"/>
            <a:ext cx="839788" cy="304800"/>
          </a:xfrm>
          <a:prstGeom prst="rect">
            <a:avLst/>
          </a:prstGeom>
          <a:solidFill>
            <a:schemeClr val="bg1"/>
          </a:solidFill>
          <a:ln w="9525">
            <a:noFill/>
            <a:miter lim="800000"/>
            <a:headEnd/>
            <a:tailEnd/>
          </a:ln>
        </p:spPr>
        <p:txBody>
          <a:bodyPr>
            <a:spAutoFit/>
          </a:bodyPr>
          <a:lstStyle/>
          <a:p>
            <a:r>
              <a:rPr lang="en-US" altLang="en-US" sz="1400"/>
              <a:t>Test 1</a:t>
            </a:r>
          </a:p>
        </p:txBody>
      </p:sp>
      <p:sp>
        <p:nvSpPr>
          <p:cNvPr id="54277" name="Text Box 104"/>
          <p:cNvSpPr txBox="1">
            <a:spLocks noChangeArrowheads="1"/>
          </p:cNvSpPr>
          <p:nvPr/>
        </p:nvSpPr>
        <p:spPr bwMode="auto">
          <a:xfrm>
            <a:off x="4505325" y="6015038"/>
            <a:ext cx="985838" cy="304800"/>
          </a:xfrm>
          <a:prstGeom prst="rect">
            <a:avLst/>
          </a:prstGeom>
          <a:solidFill>
            <a:schemeClr val="bg1"/>
          </a:solidFill>
          <a:ln w="9525">
            <a:noFill/>
            <a:miter lim="800000"/>
            <a:headEnd/>
            <a:tailEnd/>
          </a:ln>
        </p:spPr>
        <p:txBody>
          <a:bodyPr>
            <a:spAutoFit/>
          </a:bodyPr>
          <a:lstStyle/>
          <a:p>
            <a:r>
              <a:rPr lang="en-US" altLang="en-US" sz="1400"/>
              <a:t>Model 1</a:t>
            </a:r>
          </a:p>
        </p:txBody>
      </p:sp>
      <p:sp>
        <p:nvSpPr>
          <p:cNvPr id="54278" name="Text Box 105"/>
          <p:cNvSpPr txBox="1">
            <a:spLocks noChangeArrowheads="1"/>
          </p:cNvSpPr>
          <p:nvPr/>
        </p:nvSpPr>
        <p:spPr bwMode="auto">
          <a:xfrm>
            <a:off x="6064250" y="6016625"/>
            <a:ext cx="839788" cy="304800"/>
          </a:xfrm>
          <a:prstGeom prst="rect">
            <a:avLst/>
          </a:prstGeom>
          <a:solidFill>
            <a:schemeClr val="bg1"/>
          </a:solidFill>
          <a:ln w="9525">
            <a:noFill/>
            <a:miter lim="800000"/>
            <a:headEnd/>
            <a:tailEnd/>
          </a:ln>
        </p:spPr>
        <p:txBody>
          <a:bodyPr>
            <a:spAutoFit/>
          </a:bodyPr>
          <a:lstStyle/>
          <a:p>
            <a:r>
              <a:rPr lang="en-US" altLang="en-US" sz="1400"/>
              <a:t>Test 2</a:t>
            </a:r>
          </a:p>
        </p:txBody>
      </p:sp>
      <p:sp>
        <p:nvSpPr>
          <p:cNvPr id="54279" name="Text Box 106"/>
          <p:cNvSpPr txBox="1">
            <a:spLocks noChangeArrowheads="1"/>
          </p:cNvSpPr>
          <p:nvPr/>
        </p:nvSpPr>
        <p:spPr bwMode="auto">
          <a:xfrm>
            <a:off x="7546975" y="6016625"/>
            <a:ext cx="1014413" cy="304800"/>
          </a:xfrm>
          <a:prstGeom prst="rect">
            <a:avLst/>
          </a:prstGeom>
          <a:solidFill>
            <a:schemeClr val="bg1"/>
          </a:solidFill>
          <a:ln w="9525">
            <a:noFill/>
            <a:miter lim="800000"/>
            <a:headEnd/>
            <a:tailEnd/>
          </a:ln>
        </p:spPr>
        <p:txBody>
          <a:bodyPr>
            <a:spAutoFit/>
          </a:bodyPr>
          <a:lstStyle/>
          <a:p>
            <a:r>
              <a:rPr lang="en-US" altLang="en-US" sz="1400"/>
              <a:t>Model 2</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a:t>Clinker Formation and Burning: A short </a:t>
            </a:r>
            <a:r>
              <a:rPr lang="en-US" dirty="0" smtClean="0"/>
              <a:t>Overview</a:t>
            </a:r>
            <a:endParaRPr lang="en-US" dirty="0"/>
          </a:p>
        </p:txBody>
      </p:sp>
      <p:sp>
        <p:nvSpPr>
          <p:cNvPr id="2" name="Footer Placeholder 1"/>
          <p:cNvSpPr>
            <a:spLocks noGrp="1"/>
          </p:cNvSpPr>
          <p:nvPr>
            <p:ph type="ftr" sz="quarter" idx="14"/>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5"/>
          </p:nvPr>
        </p:nvSpPr>
        <p:spPr/>
        <p:txBody>
          <a:bodyPr/>
          <a:lstStyle/>
          <a:p>
            <a:pPr>
              <a:defRPr/>
            </a:pPr>
            <a:fld id="{23CF603F-38F3-417B-93C4-ADE80C1AB0AA}" type="slidenum">
              <a:rPr lang="en-US" smtClean="0"/>
              <a:pPr>
                <a:defRPr/>
              </a:pPr>
              <a:t>4</a:t>
            </a:fld>
            <a:endParaRPr lang="en-US" dirty="0"/>
          </a:p>
        </p:txBody>
      </p:sp>
    </p:spTree>
    <p:extLst>
      <p:ext uri="{BB962C8B-B14F-4D97-AF65-F5344CB8AC3E}">
        <p14:creationId xmlns:p14="http://schemas.microsoft.com/office/powerpoint/2010/main" val="8018550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0D068AE-ADDF-4260-9ECC-50ACA8DD2528}" type="slidenum">
              <a:rPr lang="en-US" sz="800"/>
              <a:pPr algn="r"/>
              <a:t>40</a:t>
            </a:fld>
            <a:endParaRPr lang="en-US" sz="800"/>
          </a:p>
        </p:txBody>
      </p:sp>
      <p:sp>
        <p:nvSpPr>
          <p:cNvPr id="55298"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dirty="0" err="1"/>
              <a:t>Burnability</a:t>
            </a:r>
            <a:r>
              <a:rPr lang="en-US" altLang="en-US" sz="2400" b="1" dirty="0"/>
              <a:t> test: Industrial meals 2000 - </a:t>
            </a:r>
            <a:r>
              <a:rPr lang="en-US" altLang="en-US" sz="2400" b="1" dirty="0" smtClean="0"/>
              <a:t>2015</a:t>
            </a:r>
            <a:endParaRPr lang="en-US" altLang="en-US" sz="2400" b="1" dirty="0"/>
          </a:p>
        </p:txBody>
      </p:sp>
      <p:grpSp>
        <p:nvGrpSpPr>
          <p:cNvPr id="9" name="Group 8"/>
          <p:cNvGrpSpPr/>
          <p:nvPr/>
        </p:nvGrpSpPr>
        <p:grpSpPr>
          <a:xfrm>
            <a:off x="298698" y="1556792"/>
            <a:ext cx="9083427" cy="4133360"/>
            <a:chOff x="298698" y="1340768"/>
            <a:chExt cx="9083427" cy="4133360"/>
          </a:xfrm>
        </p:grpSpPr>
        <p:pic>
          <p:nvPicPr>
            <p:cNvPr id="993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98" y="1340768"/>
              <a:ext cx="9083427" cy="4133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p:cNvCxnSpPr/>
            <p:nvPr/>
          </p:nvCxnSpPr>
          <p:spPr>
            <a:xfrm>
              <a:off x="5457056" y="1340768"/>
              <a:ext cx="37083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8B2F000-C7CF-44A7-8FC2-3291996CC670}" type="slidenum">
              <a:rPr lang="en-US" sz="800"/>
              <a:pPr algn="r"/>
              <a:t>41</a:t>
            </a:fld>
            <a:endParaRPr lang="en-US" sz="800"/>
          </a:p>
        </p:txBody>
      </p:sp>
      <p:sp>
        <p:nvSpPr>
          <p:cNvPr id="56322" name="Rectangle 5"/>
          <p:cNvSpPr>
            <a:spLocks noChangeArrowheads="1"/>
          </p:cNvSpPr>
          <p:nvPr/>
        </p:nvSpPr>
        <p:spPr bwMode="auto">
          <a:xfrm>
            <a:off x="560388" y="1309688"/>
            <a:ext cx="8785225" cy="5113337"/>
          </a:xfrm>
          <a:prstGeom prst="rect">
            <a:avLst/>
          </a:prstGeom>
          <a:noFill/>
          <a:ln w="9525">
            <a:noFill/>
            <a:miter lim="800000"/>
            <a:headEnd/>
            <a:tailEnd/>
          </a:ln>
        </p:spPr>
        <p:txBody>
          <a:bodyPr lIns="0" tIns="0" rIns="0" bIns="0"/>
          <a:lstStyle/>
          <a:p>
            <a:pPr marL="269875" indent="-269875">
              <a:lnSpc>
                <a:spcPct val="190000"/>
              </a:lnSpc>
              <a:spcBef>
                <a:spcPts val="1200"/>
              </a:spcBef>
              <a:buClr>
                <a:schemeClr val="accent1"/>
              </a:buClr>
              <a:buFont typeface="Arial" charset="0"/>
              <a:buChar char="•"/>
            </a:pPr>
            <a:r>
              <a:rPr lang="en-US" altLang="en-US" sz="2000" dirty="0"/>
              <a:t>Situation</a:t>
            </a:r>
          </a:p>
          <a:p>
            <a:pPr marL="534988" lvl="1" indent="-265113">
              <a:spcBef>
                <a:spcPct val="30000"/>
              </a:spcBef>
              <a:buClr>
                <a:schemeClr val="accent1"/>
              </a:buClr>
              <a:buFont typeface="Arial" charset="0"/>
              <a:buChar char="•"/>
            </a:pPr>
            <a:r>
              <a:rPr lang="en-US" altLang="en-US" dirty="0"/>
              <a:t>Wet process plant; excessively hard burning to drive off alkalis for meeting low-alkali requirement results in low-reactive clinker </a:t>
            </a:r>
          </a:p>
          <a:p>
            <a:pPr marL="534988" lvl="1" indent="-265113">
              <a:spcBef>
                <a:spcPct val="30000"/>
              </a:spcBef>
              <a:buClr>
                <a:schemeClr val="accent1"/>
              </a:buClr>
              <a:buFont typeface="Arial" charset="0"/>
              <a:buChar char="•"/>
            </a:pPr>
            <a:r>
              <a:rPr lang="en-US" altLang="en-US" dirty="0"/>
              <a:t>Presently 2-component mix (limestone, shale),</a:t>
            </a:r>
            <a:br>
              <a:rPr lang="en-US" altLang="en-US" dirty="0"/>
            </a:br>
            <a:r>
              <a:rPr lang="en-US" altLang="en-US" dirty="0"/>
              <a:t>Na</a:t>
            </a:r>
            <a:r>
              <a:rPr lang="en-US" altLang="en-US" baseline="-25000" dirty="0"/>
              <a:t>2</a:t>
            </a:r>
            <a:r>
              <a:rPr lang="en-US" altLang="en-US" dirty="0"/>
              <a:t>O-equiv. = 1.0 % (clinker basis) </a:t>
            </a:r>
          </a:p>
          <a:p>
            <a:pPr marL="534988" lvl="1" indent="-265113">
              <a:spcBef>
                <a:spcPct val="30000"/>
              </a:spcBef>
              <a:buClr>
                <a:schemeClr val="accent1"/>
              </a:buClr>
              <a:buFont typeface="Arial" charset="0"/>
              <a:buChar char="•"/>
            </a:pPr>
            <a:r>
              <a:rPr lang="en-US" altLang="en-US" dirty="0"/>
              <a:t>Intention to modify mix by using additional components – in particular AR - to lower alkali level. This should allow softer burning and yield higher clinker reactivity.</a:t>
            </a:r>
            <a:br>
              <a:rPr lang="en-US" altLang="en-US" dirty="0"/>
            </a:br>
            <a:endParaRPr lang="en-US" altLang="en-US" dirty="0"/>
          </a:p>
        </p:txBody>
      </p:sp>
      <p:sp>
        <p:nvSpPr>
          <p:cNvPr id="56323"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Burnability: Mix Optimization Example 1</a:t>
            </a:r>
          </a:p>
        </p:txBody>
      </p:sp>
      <p:sp>
        <p:nvSpPr>
          <p:cNvPr id="56324" name="Rectangle 3"/>
          <p:cNvSpPr>
            <a:spLocks noChangeArrowheads="1"/>
          </p:cNvSpPr>
          <p:nvPr/>
        </p:nvSpPr>
        <p:spPr bwMode="auto">
          <a:xfrm>
            <a:off x="4803775" y="3402013"/>
            <a:ext cx="184150" cy="427037"/>
          </a:xfrm>
          <a:prstGeom prst="rect">
            <a:avLst/>
          </a:prstGeom>
          <a:noFill/>
          <a:ln w="9525">
            <a:noFill/>
            <a:miter lim="800000"/>
            <a:headEnd/>
            <a:tailEnd/>
          </a:ln>
        </p:spPr>
        <p:txBody>
          <a:bodyPr wrap="none">
            <a:spAutoFit/>
          </a:bodyPr>
          <a:lstStyle/>
          <a:p>
            <a:endParaRPr lang="en-US" altLang="en-US" sz="2200"/>
          </a:p>
        </p:txBody>
      </p:sp>
      <p:sp>
        <p:nvSpPr>
          <p:cNvPr id="56325" name="Rectangle 4"/>
          <p:cNvSpPr>
            <a:spLocks noChangeArrowheads="1"/>
          </p:cNvSpPr>
          <p:nvPr/>
        </p:nvSpPr>
        <p:spPr bwMode="auto">
          <a:xfrm>
            <a:off x="4803775" y="3402013"/>
            <a:ext cx="184150" cy="427037"/>
          </a:xfrm>
          <a:prstGeom prst="rect">
            <a:avLst/>
          </a:prstGeom>
          <a:noFill/>
          <a:ln w="9525">
            <a:noFill/>
            <a:miter lim="800000"/>
            <a:headEnd/>
            <a:tailEnd/>
          </a:ln>
        </p:spPr>
        <p:txBody>
          <a:bodyPr wrap="none">
            <a:spAutoFit/>
          </a:bodyPr>
          <a:lstStyle/>
          <a:p>
            <a:endParaRPr lang="en-US" altLang="en-US" sz="2200"/>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959FB6C9-DDCB-4E5B-A7F0-CF3B55C8BAB0}" type="slidenum">
              <a:rPr lang="en-US" sz="800"/>
              <a:pPr algn="r"/>
              <a:t>42</a:t>
            </a:fld>
            <a:endParaRPr lang="en-US" sz="800"/>
          </a:p>
        </p:txBody>
      </p:sp>
      <p:sp>
        <p:nvSpPr>
          <p:cNvPr id="57346" name="Rectangle 4"/>
          <p:cNvSpPr>
            <a:spLocks noChangeArrowheads="1"/>
          </p:cNvSpPr>
          <p:nvPr/>
        </p:nvSpPr>
        <p:spPr bwMode="auto">
          <a:xfrm>
            <a:off x="4803775" y="3430588"/>
            <a:ext cx="184150" cy="427037"/>
          </a:xfrm>
          <a:prstGeom prst="rect">
            <a:avLst/>
          </a:prstGeom>
          <a:noFill/>
          <a:ln w="9525">
            <a:noFill/>
            <a:miter lim="800000"/>
            <a:headEnd/>
            <a:tailEnd/>
          </a:ln>
        </p:spPr>
        <p:txBody>
          <a:bodyPr wrap="none">
            <a:spAutoFit/>
          </a:bodyPr>
          <a:lstStyle/>
          <a:p>
            <a:endParaRPr lang="en-US" altLang="en-US" sz="2200"/>
          </a:p>
        </p:txBody>
      </p:sp>
      <p:sp>
        <p:nvSpPr>
          <p:cNvPr id="57347" name="Rectangle 5"/>
          <p:cNvSpPr>
            <a:spLocks noChangeArrowheads="1"/>
          </p:cNvSpPr>
          <p:nvPr/>
        </p:nvSpPr>
        <p:spPr bwMode="auto">
          <a:xfrm>
            <a:off x="4803775" y="3430588"/>
            <a:ext cx="184150" cy="427037"/>
          </a:xfrm>
          <a:prstGeom prst="rect">
            <a:avLst/>
          </a:prstGeom>
          <a:noFill/>
          <a:ln w="9525">
            <a:noFill/>
            <a:miter lim="800000"/>
            <a:headEnd/>
            <a:tailEnd/>
          </a:ln>
        </p:spPr>
        <p:txBody>
          <a:bodyPr wrap="none">
            <a:spAutoFit/>
          </a:bodyPr>
          <a:lstStyle/>
          <a:p>
            <a:endParaRPr lang="en-US" altLang="en-US" sz="2200"/>
          </a:p>
        </p:txBody>
      </p:sp>
      <p:sp>
        <p:nvSpPr>
          <p:cNvPr id="57348" name="Rectangle 6"/>
          <p:cNvSpPr>
            <a:spLocks noChangeArrowheads="1"/>
          </p:cNvSpPr>
          <p:nvPr/>
        </p:nvSpPr>
        <p:spPr bwMode="auto">
          <a:xfrm>
            <a:off x="560388" y="1338263"/>
            <a:ext cx="8785225" cy="5113337"/>
          </a:xfrm>
          <a:prstGeom prst="rect">
            <a:avLst/>
          </a:prstGeom>
          <a:noFill/>
          <a:ln w="9525">
            <a:noFill/>
            <a:miter lim="800000"/>
            <a:headEnd/>
            <a:tailEnd/>
          </a:ln>
        </p:spPr>
        <p:txBody>
          <a:bodyPr lIns="0" tIns="0" rIns="0" bIns="0"/>
          <a:lstStyle/>
          <a:p>
            <a:pPr marL="269875" lvl="1" indent="-269875">
              <a:spcBef>
                <a:spcPts val="575"/>
              </a:spcBef>
              <a:buClr>
                <a:schemeClr val="accent1"/>
              </a:buClr>
              <a:buFont typeface="Arial" charset="0"/>
              <a:buChar char="•"/>
            </a:pPr>
            <a:r>
              <a:rPr lang="en-US" altLang="en-US" sz="2000" dirty="0"/>
              <a:t>Possible mixes are:</a:t>
            </a:r>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Char char="•"/>
            </a:pPr>
            <a:endParaRPr lang="en-US" altLang="en-US" sz="2000" dirty="0"/>
          </a:p>
          <a:p>
            <a:pPr marL="269875" indent="-269875">
              <a:spcBef>
                <a:spcPts val="1200"/>
              </a:spcBef>
              <a:buClr>
                <a:schemeClr val="accent1"/>
              </a:buClr>
              <a:buFont typeface="Arial" charset="0"/>
              <a:buNone/>
            </a:pPr>
            <a:endParaRPr lang="en-US" altLang="en-US" sz="2000" dirty="0"/>
          </a:p>
          <a:p>
            <a:pPr marL="269875" indent="-269875">
              <a:spcBef>
                <a:spcPts val="1200"/>
              </a:spcBef>
              <a:buClr>
                <a:schemeClr val="accent1"/>
              </a:buClr>
              <a:buFont typeface="Arial" charset="0"/>
              <a:buChar char="•"/>
            </a:pPr>
            <a:r>
              <a:rPr lang="en-US" altLang="en-US" sz="2000" dirty="0"/>
              <a:t>Question</a:t>
            </a:r>
            <a:br>
              <a:rPr lang="en-US" altLang="en-US" sz="2000" dirty="0"/>
            </a:br>
            <a:r>
              <a:rPr lang="en-US" altLang="en-US" sz="2000" dirty="0"/>
              <a:t>What is the difference in </a:t>
            </a:r>
            <a:r>
              <a:rPr lang="en-US" altLang="en-US" sz="2000" dirty="0" err="1"/>
              <a:t>burnability</a:t>
            </a:r>
            <a:r>
              <a:rPr lang="en-US" altLang="en-US" sz="2000" dirty="0"/>
              <a:t> between the mixes with silica gel and silica dust respectively?</a:t>
            </a:r>
          </a:p>
        </p:txBody>
      </p:sp>
      <p:sp>
        <p:nvSpPr>
          <p:cNvPr id="57349" name="Rectangle 57"/>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Burnability: Mix Optimization Example 1</a:t>
            </a:r>
          </a:p>
        </p:txBody>
      </p:sp>
      <p:graphicFrame>
        <p:nvGraphicFramePr>
          <p:cNvPr id="15" name="Group 7"/>
          <p:cNvGraphicFramePr>
            <a:graphicFrameLocks noGrp="1"/>
          </p:cNvGraphicFramePr>
          <p:nvPr>
            <p:extLst>
              <p:ext uri="{D42A27DB-BD31-4B8C-83A1-F6EECF244321}">
                <p14:modId xmlns:p14="http://schemas.microsoft.com/office/powerpoint/2010/main" val="2208617871"/>
              </p:ext>
            </p:extLst>
          </p:nvPr>
        </p:nvGraphicFramePr>
        <p:xfrm>
          <a:off x="832502" y="1763752"/>
          <a:ext cx="7199312" cy="3498970"/>
        </p:xfrm>
        <a:graphic>
          <a:graphicData uri="http://schemas.openxmlformats.org/drawingml/2006/table">
            <a:tbl>
              <a:tblPr/>
              <a:tblGrid>
                <a:gridCol w="2514600"/>
                <a:gridCol w="2255837"/>
                <a:gridCol w="2428875"/>
              </a:tblGrid>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dirty="0" smtClean="0">
                          <a:ln>
                            <a:noFill/>
                          </a:ln>
                          <a:solidFill>
                            <a:schemeClr val="tx1"/>
                          </a:solidFill>
                          <a:effectLst/>
                          <a:latin typeface="Arial" charset="0"/>
                        </a:rPr>
                        <a:t>Components</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FDFD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Mix with silica gel</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FDFDF"/>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dirty="0" smtClean="0">
                          <a:ln>
                            <a:noFill/>
                          </a:ln>
                          <a:solidFill>
                            <a:schemeClr val="tx1"/>
                          </a:solidFill>
                          <a:effectLst/>
                          <a:latin typeface="Arial" charset="0"/>
                        </a:rPr>
                        <a:t>Mix with silica dust</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FDFDF"/>
                    </a:solidFill>
                  </a:tcPr>
                </a:tc>
              </a:tr>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Limestone</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76.3</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dirty="0" smtClean="0">
                          <a:ln>
                            <a:noFill/>
                          </a:ln>
                          <a:solidFill>
                            <a:schemeClr val="tx1"/>
                          </a:solidFill>
                          <a:effectLst/>
                          <a:latin typeface="Arial" charset="0"/>
                        </a:rPr>
                        <a:t>76.4</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Shale</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16.0</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17.3</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Silica gel</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bg1"/>
                          </a:solidFill>
                          <a:effectLst/>
                          <a:latin typeface="Arial" charset="0"/>
                        </a:rPr>
                        <a:t>5.8</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Silica sand</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bg1"/>
                          </a:solidFill>
                          <a:effectLst/>
                          <a:latin typeface="Arial" charset="0"/>
                        </a:rPr>
                        <a:t>3.8</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Pond ash</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0.5</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0.5</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210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Mill scale</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0.7</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0.6</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Bauxite</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0.7</a:t>
                      </a:r>
                    </a:p>
                  </a:txBody>
                  <a:tcPr marL="77867" marR="77867" marT="38925" marB="389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1.4</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LS (clinker)</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98.0</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de-DE"/>
                    </a:p>
                  </a:txBody>
                  <a:tcPr/>
                </a:tc>
              </a:tr>
              <a:tr h="29210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SR (clinker)</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2.60</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de-DE"/>
                    </a:p>
                  </a:txBody>
                  <a:tcPr/>
                </a:tc>
              </a:tr>
              <a:tr h="290513">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AR (clinker)</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smtClean="0">
                          <a:ln>
                            <a:noFill/>
                          </a:ln>
                          <a:solidFill>
                            <a:schemeClr val="tx1"/>
                          </a:solidFill>
                          <a:effectLst/>
                          <a:latin typeface="Arial" charset="0"/>
                        </a:rPr>
                        <a:t>1.86</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de-DE"/>
                    </a:p>
                  </a:txBody>
                  <a:tcPr/>
                </a:tc>
              </a:tr>
              <a:tr h="29210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dirty="0" smtClean="0">
                          <a:ln>
                            <a:noFill/>
                          </a:ln>
                          <a:solidFill>
                            <a:schemeClr val="tx1"/>
                          </a:solidFill>
                          <a:effectLst/>
                          <a:latin typeface="Arial" charset="0"/>
                        </a:rPr>
                        <a:t>Na</a:t>
                      </a:r>
                      <a:r>
                        <a:rPr kumimoji="0" lang="en-US" sz="1400" b="1" i="0" u="none" strike="noStrike" cap="none" normalizeH="0" baseline="-25000" dirty="0" smtClean="0">
                          <a:ln>
                            <a:noFill/>
                          </a:ln>
                          <a:solidFill>
                            <a:schemeClr val="tx1"/>
                          </a:solidFill>
                          <a:effectLst/>
                          <a:latin typeface="Arial" charset="0"/>
                        </a:rPr>
                        <a:t>2</a:t>
                      </a:r>
                      <a:r>
                        <a:rPr kumimoji="0" lang="en-US" sz="1400" b="1" i="0" u="none" strike="noStrike" cap="none" normalizeH="0" baseline="0" dirty="0" smtClean="0">
                          <a:ln>
                            <a:noFill/>
                          </a:ln>
                          <a:solidFill>
                            <a:schemeClr val="tx1"/>
                          </a:solidFill>
                          <a:effectLst/>
                          <a:latin typeface="Arial" charset="0"/>
                        </a:rPr>
                        <a:t>O-equiv. [%]</a:t>
                      </a:r>
                    </a:p>
                  </a:txBody>
                  <a:tcPr marL="77867" marR="77867" marT="38925" marB="389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400" b="1" i="0" u="none" strike="noStrike" cap="none" normalizeH="0" baseline="0" dirty="0" smtClean="0">
                          <a:ln>
                            <a:noFill/>
                          </a:ln>
                          <a:solidFill>
                            <a:schemeClr val="tx1"/>
                          </a:solidFill>
                          <a:effectLst/>
                          <a:latin typeface="Arial" charset="0"/>
                        </a:rPr>
                        <a:t>0.75</a:t>
                      </a:r>
                    </a:p>
                  </a:txBody>
                  <a:tcPr marL="77867" marR="77867" marT="38925" marB="389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de-DE"/>
                    </a:p>
                  </a:txBody>
                  <a:tcPr/>
                </a:tc>
              </a:tr>
            </a:tbl>
          </a:graphicData>
        </a:graphic>
      </p:graphicFrame>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22BD67C-EB4D-46AB-A682-54D2F9BAC61A}" type="slidenum">
              <a:rPr lang="en-US" sz="800"/>
              <a:pPr algn="r"/>
              <a:t>43</a:t>
            </a:fld>
            <a:endParaRPr lang="en-US" sz="800"/>
          </a:p>
        </p:txBody>
      </p:sp>
      <p:sp>
        <p:nvSpPr>
          <p:cNvPr id="58371" name="Rectangle 2"/>
          <p:cNvSpPr>
            <a:spLocks noChangeArrowheads="1"/>
          </p:cNvSpPr>
          <p:nvPr/>
        </p:nvSpPr>
        <p:spPr bwMode="auto">
          <a:xfrm>
            <a:off x="560388" y="3175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Burnability: Mix Optimization Example 1</a:t>
            </a:r>
          </a:p>
        </p:txBody>
      </p:sp>
      <p:pic>
        <p:nvPicPr>
          <p:cNvPr id="58372" name="Picture 3"/>
          <p:cNvPicPr>
            <a:picLocks noChangeAspect="1" noChangeArrowheads="1"/>
          </p:cNvPicPr>
          <p:nvPr/>
        </p:nvPicPr>
        <p:blipFill rotWithShape="1">
          <a:blip r:embed="rId2"/>
          <a:srcRect l="2319" t="2640" b="2157"/>
          <a:stretch/>
        </p:blipFill>
        <p:spPr bwMode="auto">
          <a:xfrm>
            <a:off x="1106904" y="1331495"/>
            <a:ext cx="7840245" cy="4905817"/>
          </a:xfrm>
          <a:prstGeom prst="rect">
            <a:avLst/>
          </a:prstGeom>
          <a:noFill/>
          <a:ln w="9525">
            <a:solidFill>
              <a:schemeClr val="tx1"/>
            </a:solid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43</a:t>
            </a:fld>
            <a:endParaRPr lang="en-US" dirty="0"/>
          </a:p>
        </p:txBody>
      </p:sp>
      <p:sp>
        <p:nvSpPr>
          <p:cNvPr id="9" name="Rectangle 1"/>
          <p:cNvSpPr>
            <a:spLocks noChangeArrowheads="1"/>
          </p:cNvSpPr>
          <p:nvPr/>
        </p:nvSpPr>
        <p:spPr bwMode="auto">
          <a:xfrm>
            <a:off x="4353637" y="1883391"/>
            <a:ext cx="4640238" cy="4353635"/>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de-CH"/>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2219F8A-F029-4ED3-B60D-8ACF079077DC}" type="slidenum">
              <a:rPr lang="en-US" sz="800"/>
              <a:pPr algn="r"/>
              <a:t>44</a:t>
            </a:fld>
            <a:endParaRPr lang="en-US" sz="800"/>
          </a:p>
        </p:txBody>
      </p:sp>
      <p:sp>
        <p:nvSpPr>
          <p:cNvPr id="59394" name="Rectangle 5"/>
          <p:cNvSpPr>
            <a:spLocks noChangeArrowheads="1"/>
          </p:cNvSpPr>
          <p:nvPr/>
        </p:nvSpPr>
        <p:spPr bwMode="auto">
          <a:xfrm>
            <a:off x="560388" y="1123950"/>
            <a:ext cx="8785225" cy="5113338"/>
          </a:xfrm>
          <a:prstGeom prst="rect">
            <a:avLst/>
          </a:prstGeom>
          <a:noFill/>
          <a:ln w="9525">
            <a:noFill/>
            <a:miter lim="800000"/>
            <a:headEnd/>
            <a:tailEnd/>
          </a:ln>
        </p:spPr>
        <p:txBody>
          <a:bodyPr lIns="0" tIns="0" rIns="0" bIns="0"/>
          <a:lstStyle/>
          <a:p>
            <a:pPr marL="269875" indent="-269875">
              <a:lnSpc>
                <a:spcPct val="190000"/>
              </a:lnSpc>
              <a:buClr>
                <a:schemeClr val="accent1"/>
              </a:buClr>
              <a:buFont typeface="Arial" charset="0"/>
              <a:buChar char="•"/>
            </a:pPr>
            <a:r>
              <a:rPr lang="en-US" altLang="en-US" sz="2000" dirty="0"/>
              <a:t>Assessment</a:t>
            </a:r>
          </a:p>
          <a:p>
            <a:pPr marL="534988" lvl="1" indent="-265113">
              <a:spcBef>
                <a:spcPts val="1200"/>
              </a:spcBef>
              <a:buClr>
                <a:schemeClr val="accent1"/>
              </a:buClr>
              <a:buFont typeface="Arial" charset="0"/>
              <a:buChar char="•"/>
            </a:pPr>
            <a:r>
              <a:rPr lang="en-US" altLang="en-US" dirty="0"/>
              <a:t>Silica gel is a favorable, amorphous silica corrective, having no negative impact on </a:t>
            </a:r>
            <a:r>
              <a:rPr lang="en-US" altLang="en-US" dirty="0" err="1"/>
              <a:t>burnability</a:t>
            </a:r>
            <a:r>
              <a:rPr lang="en-US" altLang="en-US" dirty="0"/>
              <a:t>: recommended material</a:t>
            </a:r>
          </a:p>
          <a:p>
            <a:pPr marL="534988" lvl="1" indent="-265113">
              <a:spcBef>
                <a:spcPts val="1200"/>
              </a:spcBef>
              <a:buClr>
                <a:schemeClr val="accent1"/>
              </a:buClr>
              <a:buFont typeface="Arial" charset="0"/>
              <a:buChar char="•"/>
            </a:pPr>
            <a:endParaRPr lang="en-US" altLang="en-US" dirty="0"/>
          </a:p>
          <a:p>
            <a:pPr marL="534988" lvl="1" indent="-265113">
              <a:spcBef>
                <a:spcPct val="30000"/>
              </a:spcBef>
              <a:buClr>
                <a:schemeClr val="accent1"/>
              </a:buClr>
              <a:buFont typeface="Arial" charset="0"/>
              <a:buChar char="•"/>
            </a:pPr>
            <a:endParaRPr lang="en-US" altLang="en-US" dirty="0"/>
          </a:p>
          <a:p>
            <a:pPr marL="534988" lvl="1" indent="-265113">
              <a:spcBef>
                <a:spcPct val="30000"/>
              </a:spcBef>
              <a:buClr>
                <a:schemeClr val="accent1"/>
              </a:buClr>
              <a:buFont typeface="Arial" charset="0"/>
              <a:buChar char="•"/>
            </a:pPr>
            <a:endParaRPr lang="en-US" altLang="en-US" dirty="0"/>
          </a:p>
          <a:p>
            <a:pPr marL="534988" lvl="1" indent="-265113">
              <a:spcBef>
                <a:spcPct val="30000"/>
              </a:spcBef>
              <a:buClr>
                <a:schemeClr val="accent1"/>
              </a:buClr>
              <a:buFont typeface="Arial" charset="0"/>
              <a:buChar char="•"/>
            </a:pPr>
            <a:endParaRPr lang="en-US" altLang="en-US" dirty="0"/>
          </a:p>
          <a:p>
            <a:pPr marL="534988" lvl="1" indent="-265113">
              <a:spcBef>
                <a:spcPct val="30000"/>
              </a:spcBef>
              <a:buClr>
                <a:schemeClr val="accent1"/>
              </a:buClr>
              <a:buFont typeface="Arial" charset="0"/>
              <a:buChar char="•"/>
            </a:pPr>
            <a:r>
              <a:rPr lang="en-US" altLang="en-US" dirty="0"/>
              <a:t>Silica dust is crystalline quartz, negatively impacting </a:t>
            </a:r>
            <a:r>
              <a:rPr lang="en-US" altLang="en-US" dirty="0" err="1"/>
              <a:t>burnability</a:t>
            </a:r>
            <a:r>
              <a:rPr lang="en-US" altLang="en-US" dirty="0"/>
              <a:t>; should only be used as second choice</a:t>
            </a:r>
          </a:p>
        </p:txBody>
      </p:sp>
      <p:sp>
        <p:nvSpPr>
          <p:cNvPr id="59395"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Burnability: Mix Optimization Example 1</a:t>
            </a:r>
          </a:p>
        </p:txBody>
      </p:sp>
      <p:sp>
        <p:nvSpPr>
          <p:cNvPr id="59396" name="Rectangle 3"/>
          <p:cNvSpPr>
            <a:spLocks noChangeArrowheads="1"/>
          </p:cNvSpPr>
          <p:nvPr/>
        </p:nvSpPr>
        <p:spPr bwMode="auto">
          <a:xfrm>
            <a:off x="4803775" y="3216275"/>
            <a:ext cx="184150" cy="430213"/>
          </a:xfrm>
          <a:prstGeom prst="rect">
            <a:avLst/>
          </a:prstGeom>
          <a:noFill/>
          <a:ln w="9525">
            <a:noFill/>
            <a:miter lim="800000"/>
            <a:headEnd/>
            <a:tailEnd/>
          </a:ln>
        </p:spPr>
        <p:txBody>
          <a:bodyPr wrap="none">
            <a:spAutoFit/>
          </a:bodyPr>
          <a:lstStyle/>
          <a:p>
            <a:endParaRPr lang="en-US" altLang="en-US" sz="2200"/>
          </a:p>
        </p:txBody>
      </p:sp>
      <p:sp>
        <p:nvSpPr>
          <p:cNvPr id="59397" name="Rectangle 4"/>
          <p:cNvSpPr>
            <a:spLocks noChangeArrowheads="1"/>
          </p:cNvSpPr>
          <p:nvPr/>
        </p:nvSpPr>
        <p:spPr bwMode="auto">
          <a:xfrm>
            <a:off x="4803775" y="3216275"/>
            <a:ext cx="184150" cy="430213"/>
          </a:xfrm>
          <a:prstGeom prst="rect">
            <a:avLst/>
          </a:prstGeom>
          <a:noFill/>
          <a:ln w="9525">
            <a:noFill/>
            <a:miter lim="800000"/>
            <a:headEnd/>
            <a:tailEnd/>
          </a:ln>
        </p:spPr>
        <p:txBody>
          <a:bodyPr wrap="none">
            <a:spAutoFit/>
          </a:bodyPr>
          <a:lstStyle/>
          <a:p>
            <a:endParaRPr lang="en-US" altLang="en-US" sz="2200"/>
          </a:p>
        </p:txBody>
      </p:sp>
      <p:pic>
        <p:nvPicPr>
          <p:cNvPr id="59398" name="Picture 10"/>
          <p:cNvPicPr>
            <a:picLocks noChangeAspect="1" noChangeArrowheads="1"/>
          </p:cNvPicPr>
          <p:nvPr/>
        </p:nvPicPr>
        <p:blipFill>
          <a:blip r:embed="rId2"/>
          <a:srcRect/>
          <a:stretch>
            <a:fillRect/>
          </a:stretch>
        </p:blipFill>
        <p:spPr bwMode="auto">
          <a:xfrm>
            <a:off x="1208088" y="2492375"/>
            <a:ext cx="3332162" cy="1470025"/>
          </a:xfrm>
          <a:prstGeom prst="rect">
            <a:avLst/>
          </a:prstGeom>
          <a:noFill/>
          <a:ln w="9525">
            <a:noFill/>
            <a:miter lim="800000"/>
            <a:headEnd/>
            <a:tailEnd/>
          </a:ln>
        </p:spPr>
      </p:pic>
      <p:pic>
        <p:nvPicPr>
          <p:cNvPr id="59399" name="Picture 11"/>
          <p:cNvPicPr>
            <a:picLocks noChangeAspect="1" noChangeArrowheads="1"/>
          </p:cNvPicPr>
          <p:nvPr/>
        </p:nvPicPr>
        <p:blipFill>
          <a:blip r:embed="rId3"/>
          <a:srcRect/>
          <a:stretch>
            <a:fillRect/>
          </a:stretch>
        </p:blipFill>
        <p:spPr bwMode="auto">
          <a:xfrm>
            <a:off x="1208088" y="4784725"/>
            <a:ext cx="3489325" cy="1538288"/>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2: Impact of raw meal </a:t>
            </a:r>
            <a:r>
              <a:rPr lang="en-US" dirty="0" err="1"/>
              <a:t>fineneness</a:t>
            </a:r>
            <a:endParaRPr lang="en-US" dirty="0"/>
          </a:p>
        </p:txBody>
      </p:sp>
      <p:sp>
        <p:nvSpPr>
          <p:cNvPr id="5" name="Content Placeholder 4"/>
          <p:cNvSpPr>
            <a:spLocks noGrp="1"/>
          </p:cNvSpPr>
          <p:nvPr>
            <p:ph idx="1"/>
          </p:nvPr>
        </p:nvSpPr>
        <p:spPr>
          <a:xfrm>
            <a:off x="523875" y="5517232"/>
            <a:ext cx="8858250" cy="665600"/>
          </a:xfrm>
        </p:spPr>
        <p:txBody>
          <a:bodyPr/>
          <a:lstStyle/>
          <a:p>
            <a:r>
              <a:rPr lang="en-US" dirty="0" smtClean="0"/>
              <a:t>Coarser raw meal on R200 decreases </a:t>
            </a:r>
            <a:r>
              <a:rPr lang="en-US" dirty="0" err="1" smtClean="0"/>
              <a:t>burnability</a:t>
            </a:r>
            <a:r>
              <a:rPr lang="en-US" dirty="0" smtClean="0"/>
              <a:t> due to coarse quartz influence</a:t>
            </a:r>
            <a:endParaRPr lang="en-US" dirty="0"/>
          </a:p>
        </p:txBody>
      </p:sp>
      <p:sp>
        <p:nvSpPr>
          <p:cNvPr id="2" name="Footer Placeholder 1"/>
          <p:cNvSpPr>
            <a:spLocks noGrp="1"/>
          </p:cNvSpPr>
          <p:nvPr>
            <p:ph type="ftr" sz="quarter" idx="10"/>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1"/>
          </p:nvPr>
        </p:nvSpPr>
        <p:spPr/>
        <p:txBody>
          <a:bodyPr/>
          <a:lstStyle/>
          <a:p>
            <a:pPr>
              <a:defRPr/>
            </a:pPr>
            <a:fld id="{23CF603F-38F3-417B-93C4-ADE80C1AB0AA}" type="slidenum">
              <a:rPr lang="en-US" smtClean="0"/>
              <a:pPr>
                <a:defRPr/>
              </a:pPr>
              <a:t>45</a:t>
            </a:fld>
            <a:endParaRPr lang="en-US"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2132" y="1448780"/>
            <a:ext cx="5034233"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5492"/>
          <a:stretch/>
        </p:blipFill>
        <p:spPr bwMode="auto">
          <a:xfrm>
            <a:off x="524508" y="1448780"/>
            <a:ext cx="3846525" cy="2838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712640" y="1264114"/>
            <a:ext cx="1826141" cy="369332"/>
          </a:xfrm>
          <a:prstGeom prst="rect">
            <a:avLst/>
          </a:prstGeom>
          <a:solidFill>
            <a:srgbClr val="FFC000"/>
          </a:solidFill>
        </p:spPr>
        <p:txBody>
          <a:bodyPr wrap="none" rtlCol="0">
            <a:spAutoFit/>
          </a:bodyPr>
          <a:lstStyle/>
          <a:p>
            <a:r>
              <a:rPr lang="en-US" dirty="0" smtClean="0"/>
              <a:t>Raw meal line 1</a:t>
            </a:r>
            <a:endParaRPr lang="en-US" dirty="0"/>
          </a:p>
        </p:txBody>
      </p:sp>
      <p:sp>
        <p:nvSpPr>
          <p:cNvPr id="9" name="TextBox 8"/>
          <p:cNvSpPr txBox="1"/>
          <p:nvPr/>
        </p:nvSpPr>
        <p:spPr>
          <a:xfrm>
            <a:off x="5450163" y="1264114"/>
            <a:ext cx="1826141" cy="369332"/>
          </a:xfrm>
          <a:prstGeom prst="rect">
            <a:avLst/>
          </a:prstGeom>
          <a:solidFill>
            <a:srgbClr val="FFC000"/>
          </a:solidFill>
        </p:spPr>
        <p:txBody>
          <a:bodyPr wrap="none" rtlCol="0">
            <a:spAutoFit/>
          </a:bodyPr>
          <a:lstStyle/>
          <a:p>
            <a:r>
              <a:rPr lang="en-US" dirty="0" smtClean="0"/>
              <a:t>Raw meal line 2</a:t>
            </a:r>
            <a:endParaRPr lang="en-US" dirty="0"/>
          </a:p>
        </p:txBody>
      </p:sp>
      <p:sp>
        <p:nvSpPr>
          <p:cNvPr id="10" name="TextBox 9"/>
          <p:cNvSpPr txBox="1"/>
          <p:nvPr/>
        </p:nvSpPr>
        <p:spPr>
          <a:xfrm>
            <a:off x="3656856" y="4437112"/>
            <a:ext cx="1922321" cy="923330"/>
          </a:xfrm>
          <a:prstGeom prst="rect">
            <a:avLst/>
          </a:prstGeom>
          <a:noFill/>
          <a:ln>
            <a:solidFill>
              <a:schemeClr val="tx1">
                <a:lumMod val="50000"/>
              </a:schemeClr>
            </a:solidFill>
          </a:ln>
        </p:spPr>
        <p:txBody>
          <a:bodyPr wrap="none" rtlCol="0">
            <a:spAutoFit/>
          </a:bodyPr>
          <a:lstStyle/>
          <a:p>
            <a:pPr algn="ctr"/>
            <a:r>
              <a:rPr lang="en-US" dirty="0" smtClean="0"/>
              <a:t>LS = 95 – 96</a:t>
            </a:r>
          </a:p>
          <a:p>
            <a:pPr algn="ctr"/>
            <a:r>
              <a:rPr lang="en-US" dirty="0" smtClean="0"/>
              <a:t>SR = 2.28 – 2.33</a:t>
            </a:r>
          </a:p>
          <a:p>
            <a:pPr algn="ctr"/>
            <a:r>
              <a:rPr lang="en-US" dirty="0" smtClean="0"/>
              <a:t>AR = 1.61 – 1.64</a:t>
            </a:r>
          </a:p>
        </p:txBody>
      </p:sp>
      <p:sp>
        <p:nvSpPr>
          <p:cNvPr id="11" name="TextBox 10"/>
          <p:cNvSpPr txBox="1"/>
          <p:nvPr/>
        </p:nvSpPr>
        <p:spPr>
          <a:xfrm>
            <a:off x="5961112" y="1736812"/>
            <a:ext cx="1308371" cy="584775"/>
          </a:xfrm>
          <a:prstGeom prst="rect">
            <a:avLst/>
          </a:prstGeom>
          <a:noFill/>
        </p:spPr>
        <p:txBody>
          <a:bodyPr wrap="none" rtlCol="0">
            <a:spAutoFit/>
          </a:bodyPr>
          <a:lstStyle/>
          <a:p>
            <a:r>
              <a:rPr lang="en-US" sz="1600" dirty="0" smtClean="0"/>
              <a:t>R90 = 16.70</a:t>
            </a:r>
          </a:p>
          <a:p>
            <a:r>
              <a:rPr lang="en-US" sz="1600" dirty="0" smtClean="0"/>
              <a:t>R200 = 2.97</a:t>
            </a:r>
            <a:endParaRPr lang="en-US" sz="1600" dirty="0"/>
          </a:p>
        </p:txBody>
      </p:sp>
      <p:sp>
        <p:nvSpPr>
          <p:cNvPr id="12" name="TextBox 11"/>
          <p:cNvSpPr txBox="1"/>
          <p:nvPr/>
        </p:nvSpPr>
        <p:spPr>
          <a:xfrm>
            <a:off x="2608810" y="1736812"/>
            <a:ext cx="1308371" cy="584775"/>
          </a:xfrm>
          <a:prstGeom prst="rect">
            <a:avLst/>
          </a:prstGeom>
          <a:noFill/>
        </p:spPr>
        <p:txBody>
          <a:bodyPr wrap="none" rtlCol="0">
            <a:spAutoFit/>
          </a:bodyPr>
          <a:lstStyle/>
          <a:p>
            <a:r>
              <a:rPr lang="en-US" sz="1600" dirty="0" smtClean="0"/>
              <a:t>R90 = 15.30</a:t>
            </a:r>
          </a:p>
          <a:p>
            <a:r>
              <a:rPr lang="en-US" sz="1600" dirty="0" smtClean="0"/>
              <a:t>R200 = 0.95</a:t>
            </a:r>
            <a:endParaRPr lang="en-US" sz="1600" dirty="0"/>
          </a:p>
        </p:txBody>
      </p:sp>
    </p:spTree>
    <p:extLst>
      <p:ext uri="{BB962C8B-B14F-4D97-AF65-F5344CB8AC3E}">
        <p14:creationId xmlns:p14="http://schemas.microsoft.com/office/powerpoint/2010/main" val="22267871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B1130AC-CD5F-4BA2-8C1E-530F41247907}" type="slidenum">
              <a:rPr lang="en-US" sz="800"/>
              <a:pPr algn="r"/>
              <a:t>46</a:t>
            </a:fld>
            <a:endParaRPr lang="en-US" sz="800"/>
          </a:p>
        </p:txBody>
      </p:sp>
      <p:sp>
        <p:nvSpPr>
          <p:cNvPr id="60418" name="Title 3"/>
          <p:cNvSpPr>
            <a:spLocks/>
          </p:cNvSpPr>
          <p:nvPr/>
        </p:nvSpPr>
        <p:spPr bwMode="auto">
          <a:xfrm>
            <a:off x="560388" y="285750"/>
            <a:ext cx="8774112" cy="792163"/>
          </a:xfrm>
          <a:prstGeom prst="rect">
            <a:avLst/>
          </a:prstGeom>
          <a:noFill/>
          <a:ln w="9525">
            <a:noFill/>
            <a:miter lim="800000"/>
            <a:headEnd/>
            <a:tailEnd/>
          </a:ln>
        </p:spPr>
        <p:txBody>
          <a:bodyPr lIns="0" tIns="0" rIns="0" bIns="7200" anchor="b"/>
          <a:lstStyle/>
          <a:p>
            <a:pPr>
              <a:lnSpc>
                <a:spcPct val="95000"/>
              </a:lnSpc>
            </a:pPr>
            <a:r>
              <a:rPr lang="en-US" sz="2400" b="1" dirty="0"/>
              <a:t>Example 2: Impact of raw meal </a:t>
            </a:r>
            <a:r>
              <a:rPr lang="en-US" sz="2400" b="1" dirty="0" err="1"/>
              <a:t>fineneness</a:t>
            </a:r>
            <a:r>
              <a:rPr lang="en-US" sz="2400" b="1" dirty="0"/>
              <a:t> and correctives</a:t>
            </a:r>
          </a:p>
        </p:txBody>
      </p:sp>
      <p:graphicFrame>
        <p:nvGraphicFramePr>
          <p:cNvPr id="8" name="Chart 7"/>
          <p:cNvGraphicFramePr>
            <a:graphicFrameLocks noGrp="1"/>
          </p:cNvGraphicFramePr>
          <p:nvPr/>
        </p:nvGraphicFramePr>
        <p:xfrm>
          <a:off x="272480" y="1052736"/>
          <a:ext cx="9361040" cy="5449664"/>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7F5BE2A-56FB-46D8-8C52-F55D82ECCF0F}" type="slidenum">
              <a:rPr lang="en-US" sz="800"/>
              <a:pPr algn="r"/>
              <a:t>47</a:t>
            </a:fld>
            <a:endParaRPr lang="en-US" sz="800"/>
          </a:p>
        </p:txBody>
      </p:sp>
      <p:sp>
        <p:nvSpPr>
          <p:cNvPr id="61442" name="Rectangle 7"/>
          <p:cNvSpPr>
            <a:spLocks noChangeArrowheads="1"/>
          </p:cNvSpPr>
          <p:nvPr/>
        </p:nvSpPr>
        <p:spPr bwMode="auto">
          <a:xfrm>
            <a:off x="560388" y="1266825"/>
            <a:ext cx="3816350" cy="5113338"/>
          </a:xfrm>
          <a:prstGeom prst="rect">
            <a:avLst/>
          </a:prstGeom>
          <a:noFill/>
          <a:ln w="9525">
            <a:noFill/>
            <a:miter lim="800000"/>
            <a:headEnd/>
            <a:tailEnd/>
          </a:ln>
        </p:spPr>
        <p:txBody>
          <a:bodyPr lIns="0" tIns="0" rIns="0" bIns="0"/>
          <a:lstStyle/>
          <a:p>
            <a:pPr marL="269875" indent="-269875">
              <a:buClr>
                <a:schemeClr val="accent1"/>
              </a:buClr>
              <a:buFont typeface="Arial" charset="0"/>
              <a:buChar char="•"/>
            </a:pPr>
            <a:r>
              <a:rPr lang="en-US" altLang="en-US" sz="2000" dirty="0"/>
              <a:t>Plant example of energy and cost savings as a net result of increasing raw meal fineness</a:t>
            </a:r>
          </a:p>
        </p:txBody>
      </p:sp>
      <p:pic>
        <p:nvPicPr>
          <p:cNvPr id="61443" name="Picture 10"/>
          <p:cNvPicPr>
            <a:picLocks noChangeAspect="1" noChangeArrowheads="1"/>
          </p:cNvPicPr>
          <p:nvPr/>
        </p:nvPicPr>
        <p:blipFill>
          <a:blip r:embed="rId2"/>
          <a:srcRect/>
          <a:stretch>
            <a:fillRect/>
          </a:stretch>
        </p:blipFill>
        <p:spPr bwMode="auto">
          <a:xfrm>
            <a:off x="4448175" y="1268413"/>
            <a:ext cx="4679950" cy="5011737"/>
          </a:xfrm>
          <a:prstGeom prst="rect">
            <a:avLst/>
          </a:prstGeom>
          <a:noFill/>
          <a:ln w="9525">
            <a:noFill/>
            <a:miter lim="800000"/>
            <a:headEnd/>
            <a:tailEnd/>
          </a:ln>
        </p:spPr>
      </p:pic>
      <p:sp>
        <p:nvSpPr>
          <p:cNvPr id="61444" name="Rectangle 89"/>
          <p:cNvSpPr>
            <a:spLocks noChangeArrowheads="1"/>
          </p:cNvSpPr>
          <p:nvPr/>
        </p:nvSpPr>
        <p:spPr bwMode="auto">
          <a:xfrm>
            <a:off x="560388" y="30003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Example: Mix Optimization and Cost Savings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dirty="0"/>
              <a:t>Clinker Granulation and Coating </a:t>
            </a:r>
            <a:r>
              <a:rPr lang="en-US" dirty="0" smtClean="0"/>
              <a:t>Formation</a:t>
            </a:r>
            <a:endParaRPr lang="en-US" dirty="0"/>
          </a:p>
        </p:txBody>
      </p:sp>
      <p:sp>
        <p:nvSpPr>
          <p:cNvPr id="2" name="Footer Placeholder 1"/>
          <p:cNvSpPr>
            <a:spLocks noGrp="1"/>
          </p:cNvSpPr>
          <p:nvPr>
            <p:ph type="ftr" sz="quarter" idx="14"/>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5"/>
          </p:nvPr>
        </p:nvSpPr>
        <p:spPr/>
        <p:txBody>
          <a:bodyPr/>
          <a:lstStyle/>
          <a:p>
            <a:pPr>
              <a:defRPr/>
            </a:pPr>
            <a:fld id="{23CF603F-38F3-417B-93C4-ADE80C1AB0AA}" type="slidenum">
              <a:rPr lang="en-US" smtClean="0"/>
              <a:pPr>
                <a:defRPr/>
              </a:pPr>
              <a:t>48</a:t>
            </a:fld>
            <a:endParaRPr lang="en-US" dirty="0"/>
          </a:p>
        </p:txBody>
      </p:sp>
    </p:spTree>
    <p:extLst>
      <p:ext uri="{BB962C8B-B14F-4D97-AF65-F5344CB8AC3E}">
        <p14:creationId xmlns:p14="http://schemas.microsoft.com/office/powerpoint/2010/main" val="20548061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56815F3-C7F7-4D02-8B01-170F180941D8}" type="slidenum">
              <a:rPr lang="en-US" sz="800"/>
              <a:pPr algn="r"/>
              <a:t>49</a:t>
            </a:fld>
            <a:endParaRPr lang="en-US" sz="800"/>
          </a:p>
        </p:txBody>
      </p:sp>
      <p:sp>
        <p:nvSpPr>
          <p:cNvPr id="63490"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Liquid Phase: Viscosity</a:t>
            </a:r>
          </a:p>
        </p:txBody>
      </p:sp>
      <p:pic>
        <p:nvPicPr>
          <p:cNvPr id="63491" name="Picture 7" descr="honey"/>
          <p:cNvPicPr>
            <a:picLocks noChangeAspect="1" noChangeArrowheads="1"/>
          </p:cNvPicPr>
          <p:nvPr/>
        </p:nvPicPr>
        <p:blipFill>
          <a:blip r:embed="rId2"/>
          <a:srcRect/>
          <a:stretch>
            <a:fillRect/>
          </a:stretch>
        </p:blipFill>
        <p:spPr bwMode="auto">
          <a:xfrm>
            <a:off x="344488" y="1984375"/>
            <a:ext cx="2743200" cy="2058988"/>
          </a:xfrm>
          <a:prstGeom prst="rect">
            <a:avLst/>
          </a:prstGeom>
          <a:noFill/>
          <a:ln w="9525">
            <a:solidFill>
              <a:schemeClr val="accent2"/>
            </a:solidFill>
            <a:miter lim="800000"/>
            <a:headEnd/>
            <a:tailEnd/>
          </a:ln>
        </p:spPr>
      </p:pic>
      <p:pic>
        <p:nvPicPr>
          <p:cNvPr id="63492" name="Picture 9" descr="water+faucet"/>
          <p:cNvPicPr>
            <a:picLocks noChangeAspect="1" noChangeArrowheads="1"/>
          </p:cNvPicPr>
          <p:nvPr/>
        </p:nvPicPr>
        <p:blipFill>
          <a:blip r:embed="rId3"/>
          <a:srcRect/>
          <a:stretch>
            <a:fillRect/>
          </a:stretch>
        </p:blipFill>
        <p:spPr bwMode="auto">
          <a:xfrm>
            <a:off x="6829425" y="1727200"/>
            <a:ext cx="2743200" cy="2743200"/>
          </a:xfrm>
          <a:prstGeom prst="rect">
            <a:avLst/>
          </a:prstGeom>
          <a:noFill/>
          <a:ln w="9525">
            <a:solidFill>
              <a:schemeClr val="accent2"/>
            </a:solidFill>
            <a:miter lim="800000"/>
            <a:headEnd/>
            <a:tailEnd/>
          </a:ln>
        </p:spPr>
      </p:pic>
      <p:sp>
        <p:nvSpPr>
          <p:cNvPr id="63493" name="Text Box 25"/>
          <p:cNvSpPr txBox="1">
            <a:spLocks noChangeArrowheads="1"/>
          </p:cNvSpPr>
          <p:nvPr/>
        </p:nvSpPr>
        <p:spPr bwMode="auto">
          <a:xfrm>
            <a:off x="631825" y="1327150"/>
            <a:ext cx="1947863" cy="400050"/>
          </a:xfrm>
          <a:prstGeom prst="rect">
            <a:avLst/>
          </a:prstGeom>
          <a:noFill/>
          <a:ln w="9525">
            <a:noFill/>
            <a:miter lim="800000"/>
            <a:headEnd/>
            <a:tailEnd/>
          </a:ln>
        </p:spPr>
        <p:txBody>
          <a:bodyPr wrap="none">
            <a:spAutoFit/>
          </a:bodyPr>
          <a:lstStyle/>
          <a:p>
            <a:r>
              <a:rPr lang="en-US" sz="2000" b="1">
                <a:solidFill>
                  <a:schemeClr val="tx2"/>
                </a:solidFill>
              </a:rPr>
              <a:t>High Viscosity</a:t>
            </a:r>
          </a:p>
        </p:txBody>
      </p:sp>
      <p:sp>
        <p:nvSpPr>
          <p:cNvPr id="63494" name="Text Box 26"/>
          <p:cNvSpPr txBox="1">
            <a:spLocks noChangeArrowheads="1"/>
          </p:cNvSpPr>
          <p:nvPr/>
        </p:nvSpPr>
        <p:spPr bwMode="auto">
          <a:xfrm>
            <a:off x="7256463" y="1241425"/>
            <a:ext cx="1889125" cy="400050"/>
          </a:xfrm>
          <a:prstGeom prst="rect">
            <a:avLst/>
          </a:prstGeom>
          <a:noFill/>
          <a:ln w="9525">
            <a:noFill/>
            <a:miter lim="800000"/>
            <a:headEnd/>
            <a:tailEnd/>
          </a:ln>
        </p:spPr>
        <p:txBody>
          <a:bodyPr wrap="none">
            <a:spAutoFit/>
          </a:bodyPr>
          <a:lstStyle/>
          <a:p>
            <a:r>
              <a:rPr lang="en-US" sz="2000" b="1">
                <a:solidFill>
                  <a:schemeClr val="tx2"/>
                </a:solidFill>
              </a:rPr>
              <a:t>Low Viscosity</a:t>
            </a:r>
          </a:p>
        </p:txBody>
      </p:sp>
      <p:sp>
        <p:nvSpPr>
          <p:cNvPr id="63495" name="Rectangle 11"/>
          <p:cNvSpPr>
            <a:spLocks noChangeArrowheads="1"/>
          </p:cNvSpPr>
          <p:nvPr/>
        </p:nvSpPr>
        <p:spPr bwMode="auto">
          <a:xfrm>
            <a:off x="4097338" y="1641475"/>
            <a:ext cx="1719262" cy="400050"/>
          </a:xfrm>
          <a:prstGeom prst="rect">
            <a:avLst/>
          </a:prstGeom>
          <a:noFill/>
          <a:ln w="9525">
            <a:noFill/>
            <a:miter lim="800000"/>
            <a:headEnd/>
            <a:tailEnd/>
          </a:ln>
        </p:spPr>
        <p:txBody>
          <a:bodyPr wrap="none">
            <a:spAutoFit/>
          </a:bodyPr>
          <a:lstStyle/>
          <a:p>
            <a:r>
              <a:rPr lang="en-GB" sz="2000" b="1">
                <a:solidFill>
                  <a:schemeClr val="accent2"/>
                </a:solidFill>
              </a:rPr>
              <a:t>Temperature</a:t>
            </a:r>
            <a:endParaRPr lang="en-US" sz="2000" b="1">
              <a:solidFill>
                <a:schemeClr val="accent2"/>
              </a:solidFill>
            </a:endParaRPr>
          </a:p>
        </p:txBody>
      </p:sp>
      <p:sp>
        <p:nvSpPr>
          <p:cNvPr id="63496" name="Rectangle 12"/>
          <p:cNvSpPr>
            <a:spLocks noChangeArrowheads="1"/>
          </p:cNvSpPr>
          <p:nvPr/>
        </p:nvSpPr>
        <p:spPr bwMode="auto">
          <a:xfrm>
            <a:off x="3244850" y="1943100"/>
            <a:ext cx="798513" cy="400050"/>
          </a:xfrm>
          <a:prstGeom prst="rect">
            <a:avLst/>
          </a:prstGeom>
          <a:noFill/>
          <a:ln w="9525">
            <a:noFill/>
            <a:miter lim="800000"/>
            <a:headEnd/>
            <a:tailEnd/>
          </a:ln>
        </p:spPr>
        <p:txBody>
          <a:bodyPr wrap="none">
            <a:spAutoFit/>
          </a:bodyPr>
          <a:lstStyle/>
          <a:p>
            <a:r>
              <a:rPr lang="en-GB" sz="2000" i="1"/>
              <a:t>lower</a:t>
            </a:r>
            <a:endParaRPr lang="en-US" sz="2000" i="1"/>
          </a:p>
        </p:txBody>
      </p:sp>
      <p:sp>
        <p:nvSpPr>
          <p:cNvPr id="63497" name="Rectangle 13"/>
          <p:cNvSpPr>
            <a:spLocks noChangeArrowheads="1"/>
          </p:cNvSpPr>
          <p:nvPr/>
        </p:nvSpPr>
        <p:spPr bwMode="auto">
          <a:xfrm>
            <a:off x="5930900" y="1943100"/>
            <a:ext cx="898525" cy="400050"/>
          </a:xfrm>
          <a:prstGeom prst="rect">
            <a:avLst/>
          </a:prstGeom>
          <a:noFill/>
          <a:ln w="9525">
            <a:noFill/>
            <a:miter lim="800000"/>
            <a:headEnd/>
            <a:tailEnd/>
          </a:ln>
        </p:spPr>
        <p:txBody>
          <a:bodyPr wrap="none">
            <a:spAutoFit/>
          </a:bodyPr>
          <a:lstStyle/>
          <a:p>
            <a:r>
              <a:rPr lang="en-GB" sz="2000" i="1"/>
              <a:t>higher</a:t>
            </a:r>
            <a:endParaRPr lang="en-US" sz="2000" i="1"/>
          </a:p>
        </p:txBody>
      </p:sp>
      <p:sp>
        <p:nvSpPr>
          <p:cNvPr id="63498" name="Rectangle 14"/>
          <p:cNvSpPr>
            <a:spLocks noChangeArrowheads="1"/>
          </p:cNvSpPr>
          <p:nvPr/>
        </p:nvSpPr>
        <p:spPr bwMode="auto">
          <a:xfrm>
            <a:off x="4076700" y="2960688"/>
            <a:ext cx="1782763" cy="400050"/>
          </a:xfrm>
          <a:prstGeom prst="rect">
            <a:avLst/>
          </a:prstGeom>
          <a:noFill/>
          <a:ln w="9525">
            <a:noFill/>
            <a:miter lim="800000"/>
            <a:headEnd/>
            <a:tailEnd/>
          </a:ln>
        </p:spPr>
        <p:txBody>
          <a:bodyPr wrap="none">
            <a:spAutoFit/>
          </a:bodyPr>
          <a:lstStyle/>
          <a:p>
            <a:r>
              <a:rPr lang="en-GB" sz="2000">
                <a:solidFill>
                  <a:schemeClr val="accent2"/>
                </a:solidFill>
              </a:rPr>
              <a:t>Alumina Ratio</a:t>
            </a:r>
            <a:endParaRPr lang="en-US" sz="2000">
              <a:solidFill>
                <a:schemeClr val="accent2"/>
              </a:solidFill>
            </a:endParaRPr>
          </a:p>
        </p:txBody>
      </p:sp>
      <p:sp>
        <p:nvSpPr>
          <p:cNvPr id="63499" name="Rectangle 15"/>
          <p:cNvSpPr>
            <a:spLocks noChangeArrowheads="1"/>
          </p:cNvSpPr>
          <p:nvPr/>
        </p:nvSpPr>
        <p:spPr bwMode="auto">
          <a:xfrm>
            <a:off x="5934075" y="3290888"/>
            <a:ext cx="798513" cy="400050"/>
          </a:xfrm>
          <a:prstGeom prst="rect">
            <a:avLst/>
          </a:prstGeom>
          <a:noFill/>
          <a:ln w="9525">
            <a:noFill/>
            <a:miter lim="800000"/>
            <a:headEnd/>
            <a:tailEnd/>
          </a:ln>
        </p:spPr>
        <p:txBody>
          <a:bodyPr wrap="none">
            <a:spAutoFit/>
          </a:bodyPr>
          <a:lstStyle/>
          <a:p>
            <a:r>
              <a:rPr lang="en-GB" sz="2000" i="1"/>
              <a:t>lower</a:t>
            </a:r>
            <a:endParaRPr lang="en-US" sz="2000" i="1"/>
          </a:p>
        </p:txBody>
      </p:sp>
      <p:sp>
        <p:nvSpPr>
          <p:cNvPr id="63500" name="Rectangle 16"/>
          <p:cNvSpPr>
            <a:spLocks noChangeArrowheads="1"/>
          </p:cNvSpPr>
          <p:nvPr/>
        </p:nvSpPr>
        <p:spPr bwMode="auto">
          <a:xfrm>
            <a:off x="3190875" y="3290888"/>
            <a:ext cx="898525" cy="400050"/>
          </a:xfrm>
          <a:prstGeom prst="rect">
            <a:avLst/>
          </a:prstGeom>
          <a:noFill/>
          <a:ln w="9525">
            <a:noFill/>
            <a:miter lim="800000"/>
            <a:headEnd/>
            <a:tailEnd/>
          </a:ln>
        </p:spPr>
        <p:txBody>
          <a:bodyPr wrap="none">
            <a:spAutoFit/>
          </a:bodyPr>
          <a:lstStyle/>
          <a:p>
            <a:r>
              <a:rPr lang="en-GB" sz="2000" i="1"/>
              <a:t>higher</a:t>
            </a:r>
            <a:endParaRPr lang="en-US" sz="2000" i="1"/>
          </a:p>
        </p:txBody>
      </p:sp>
      <p:sp>
        <p:nvSpPr>
          <p:cNvPr id="63501" name="Text Box 17"/>
          <p:cNvSpPr txBox="1">
            <a:spLocks noChangeArrowheads="1"/>
          </p:cNvSpPr>
          <p:nvPr/>
        </p:nvSpPr>
        <p:spPr bwMode="auto">
          <a:xfrm>
            <a:off x="182563" y="4614863"/>
            <a:ext cx="3783012" cy="400050"/>
          </a:xfrm>
          <a:prstGeom prst="rect">
            <a:avLst/>
          </a:prstGeom>
          <a:noFill/>
          <a:ln w="9525">
            <a:noFill/>
            <a:miter lim="800000"/>
            <a:headEnd/>
            <a:tailEnd/>
          </a:ln>
        </p:spPr>
        <p:txBody>
          <a:bodyPr>
            <a:spAutoFit/>
          </a:bodyPr>
          <a:lstStyle/>
          <a:p>
            <a:pPr algn="ctr"/>
            <a:r>
              <a:rPr lang="en-GB" sz="2000" b="1"/>
              <a:t>K</a:t>
            </a:r>
            <a:r>
              <a:rPr lang="en-GB" sz="2000" b="1" baseline="-25000"/>
              <a:t>2</a:t>
            </a:r>
            <a:r>
              <a:rPr lang="en-GB" sz="2000" b="1"/>
              <a:t>O</a:t>
            </a:r>
            <a:r>
              <a:rPr lang="en-GB" sz="2000"/>
              <a:t> &gt; Na</a:t>
            </a:r>
            <a:r>
              <a:rPr lang="en-GB" sz="2000" baseline="-25000"/>
              <a:t>2</a:t>
            </a:r>
            <a:r>
              <a:rPr lang="en-GB" sz="2000"/>
              <a:t>O (increased SR, LS)</a:t>
            </a:r>
            <a:endParaRPr lang="en-US" sz="2000"/>
          </a:p>
        </p:txBody>
      </p:sp>
      <p:sp>
        <p:nvSpPr>
          <p:cNvPr id="63502" name="Rectangle 29"/>
          <p:cNvSpPr>
            <a:spLocks noChangeArrowheads="1"/>
          </p:cNvSpPr>
          <p:nvPr/>
        </p:nvSpPr>
        <p:spPr bwMode="auto">
          <a:xfrm>
            <a:off x="3965575" y="4343400"/>
            <a:ext cx="1965325" cy="400050"/>
          </a:xfrm>
          <a:prstGeom prst="rect">
            <a:avLst/>
          </a:prstGeom>
          <a:noFill/>
          <a:ln w="9525">
            <a:noFill/>
            <a:miter lim="800000"/>
            <a:headEnd/>
            <a:tailEnd/>
          </a:ln>
        </p:spPr>
        <p:txBody>
          <a:bodyPr wrap="none">
            <a:spAutoFit/>
          </a:bodyPr>
          <a:lstStyle/>
          <a:p>
            <a:r>
              <a:rPr lang="en-GB" sz="2000">
                <a:solidFill>
                  <a:schemeClr val="accent2"/>
                </a:solidFill>
              </a:rPr>
              <a:t>Minor Elements</a:t>
            </a:r>
            <a:endParaRPr lang="en-US" sz="2000">
              <a:solidFill>
                <a:schemeClr val="accent2"/>
              </a:solidFill>
            </a:endParaRPr>
          </a:p>
        </p:txBody>
      </p:sp>
      <p:sp>
        <p:nvSpPr>
          <p:cNvPr id="63503" name="Text Box 37"/>
          <p:cNvSpPr txBox="1">
            <a:spLocks noChangeArrowheads="1"/>
          </p:cNvSpPr>
          <p:nvPr/>
        </p:nvSpPr>
        <p:spPr bwMode="auto">
          <a:xfrm>
            <a:off x="5930900" y="4660900"/>
            <a:ext cx="3763963" cy="708025"/>
          </a:xfrm>
          <a:prstGeom prst="rect">
            <a:avLst/>
          </a:prstGeom>
          <a:noFill/>
          <a:ln w="9525">
            <a:noFill/>
            <a:miter lim="800000"/>
            <a:headEnd/>
            <a:tailEnd/>
          </a:ln>
        </p:spPr>
        <p:txBody>
          <a:bodyPr>
            <a:spAutoFit/>
          </a:bodyPr>
          <a:lstStyle/>
          <a:p>
            <a:pPr algn="ctr"/>
            <a:r>
              <a:rPr lang="en-US" sz="2000"/>
              <a:t>MgO &lt; Na</a:t>
            </a:r>
            <a:r>
              <a:rPr lang="en-US" sz="2000" baseline="-25000"/>
              <a:t>2</a:t>
            </a:r>
            <a:r>
              <a:rPr lang="en-US" sz="2000"/>
              <a:t>SO</a:t>
            </a:r>
            <a:r>
              <a:rPr lang="en-US" sz="2000" baseline="-25000"/>
              <a:t>4</a:t>
            </a:r>
            <a:r>
              <a:rPr lang="en-US" sz="2000"/>
              <a:t> &lt; K</a:t>
            </a:r>
            <a:r>
              <a:rPr lang="en-US" sz="2000" baseline="-25000"/>
              <a:t>2</a:t>
            </a:r>
            <a:r>
              <a:rPr lang="en-US" sz="2000"/>
              <a:t>SO</a:t>
            </a:r>
            <a:r>
              <a:rPr lang="en-US" sz="2000" baseline="-25000"/>
              <a:t>4</a:t>
            </a:r>
            <a:r>
              <a:rPr lang="en-US" sz="2000"/>
              <a:t> &lt; </a:t>
            </a:r>
            <a:r>
              <a:rPr lang="en-US" sz="2000" b="1"/>
              <a:t>SO</a:t>
            </a:r>
            <a:r>
              <a:rPr lang="en-US" sz="2000" b="1" baseline="-25000"/>
              <a:t>3</a:t>
            </a:r>
          </a:p>
          <a:p>
            <a:pPr algn="ctr"/>
            <a:r>
              <a:rPr lang="en-US" sz="2000"/>
              <a:t>(Cl, F)</a:t>
            </a:r>
          </a:p>
        </p:txBody>
      </p:sp>
      <p:sp>
        <p:nvSpPr>
          <p:cNvPr id="5" name="Right Arrow 4"/>
          <p:cNvSpPr/>
          <p:nvPr/>
        </p:nvSpPr>
        <p:spPr>
          <a:xfrm>
            <a:off x="4127500" y="2043113"/>
            <a:ext cx="1731963" cy="200025"/>
          </a:xfrm>
          <a:prstGeom prst="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26" name="Right Arrow 25"/>
          <p:cNvSpPr/>
          <p:nvPr/>
        </p:nvSpPr>
        <p:spPr>
          <a:xfrm>
            <a:off x="4127500" y="3390900"/>
            <a:ext cx="1731963" cy="200025"/>
          </a:xfrm>
          <a:prstGeom prst="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8" name="Left-Right Arrow 7"/>
          <p:cNvSpPr/>
          <p:nvPr/>
        </p:nvSpPr>
        <p:spPr>
          <a:xfrm>
            <a:off x="4097338" y="4745038"/>
            <a:ext cx="1836737" cy="269875"/>
          </a:xfrm>
          <a:prstGeom prst="left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6" name="Slide Number Placeholder 5"/>
          <p:cNvSpPr>
            <a:spLocks noGrp="1"/>
          </p:cNvSpPr>
          <p:nvPr>
            <p:ph type="sldNum" sz="quarter" idx="11"/>
          </p:nvPr>
        </p:nvSpPr>
        <p:spPr/>
        <p:txBody>
          <a:bodyPr/>
          <a:lstStyle/>
          <a:p>
            <a:pPr>
              <a:defRPr/>
            </a:pPr>
            <a:fld id="{23CF603F-38F3-417B-93C4-ADE80C1AB0AA}" type="slidenum">
              <a:rPr lang="en-US" smtClean="0"/>
              <a:pPr>
                <a:defRPr/>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6D23B5B-2605-44EC-91E2-C81873CBCE36}" type="slidenum">
              <a:rPr lang="en-US" sz="800"/>
              <a:pPr algn="r"/>
              <a:t>5</a:t>
            </a:fld>
            <a:endParaRPr lang="en-US" sz="800"/>
          </a:p>
        </p:txBody>
      </p:sp>
      <p:sp>
        <p:nvSpPr>
          <p:cNvPr id="20482"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Quasi Quantitative Variation of Minerals with Temperature</a:t>
            </a:r>
          </a:p>
        </p:txBody>
      </p:sp>
      <p:sp>
        <p:nvSpPr>
          <p:cNvPr id="20484" name="TextBox 1"/>
          <p:cNvSpPr txBox="1">
            <a:spLocks noChangeArrowheads="1"/>
          </p:cNvSpPr>
          <p:nvPr/>
        </p:nvSpPr>
        <p:spPr bwMode="auto">
          <a:xfrm>
            <a:off x="8404225" y="1577975"/>
            <a:ext cx="1327150" cy="396875"/>
          </a:xfrm>
          <a:prstGeom prst="rect">
            <a:avLst/>
          </a:prstGeom>
          <a:noFill/>
          <a:ln w="9525">
            <a:noFill/>
            <a:miter lim="800000"/>
            <a:headEnd/>
            <a:tailEnd/>
          </a:ln>
        </p:spPr>
        <p:txBody>
          <a:bodyPr wrap="none">
            <a:spAutoFit/>
          </a:bodyPr>
          <a:lstStyle/>
          <a:p>
            <a:r>
              <a:rPr lang="en-US" altLang="en-US" sz="2000"/>
              <a:t>Free Lime</a:t>
            </a:r>
          </a:p>
        </p:txBody>
      </p:sp>
      <p:sp>
        <p:nvSpPr>
          <p:cNvPr id="20485" name="TextBox 4"/>
          <p:cNvSpPr txBox="1">
            <a:spLocks noChangeArrowheads="1"/>
          </p:cNvSpPr>
          <p:nvPr/>
        </p:nvSpPr>
        <p:spPr bwMode="auto">
          <a:xfrm>
            <a:off x="8404225" y="2273300"/>
            <a:ext cx="679450" cy="396875"/>
          </a:xfrm>
          <a:prstGeom prst="rect">
            <a:avLst/>
          </a:prstGeom>
          <a:noFill/>
          <a:ln w="9525">
            <a:noFill/>
            <a:miter lim="800000"/>
            <a:headEnd/>
            <a:tailEnd/>
          </a:ln>
        </p:spPr>
        <p:txBody>
          <a:bodyPr wrap="none">
            <a:spAutoFit/>
          </a:bodyPr>
          <a:lstStyle/>
          <a:p>
            <a:r>
              <a:rPr lang="en-US" altLang="en-US" sz="2000"/>
              <a:t>Alite</a:t>
            </a:r>
          </a:p>
        </p:txBody>
      </p:sp>
      <p:sp>
        <p:nvSpPr>
          <p:cNvPr id="20486" name="TextBox 5"/>
          <p:cNvSpPr txBox="1">
            <a:spLocks noChangeArrowheads="1"/>
          </p:cNvSpPr>
          <p:nvPr/>
        </p:nvSpPr>
        <p:spPr bwMode="auto">
          <a:xfrm>
            <a:off x="8404225" y="3222625"/>
            <a:ext cx="820738" cy="396875"/>
          </a:xfrm>
          <a:prstGeom prst="rect">
            <a:avLst/>
          </a:prstGeom>
          <a:noFill/>
          <a:ln w="9525">
            <a:noFill/>
            <a:miter lim="800000"/>
            <a:headEnd/>
            <a:tailEnd/>
          </a:ln>
        </p:spPr>
        <p:txBody>
          <a:bodyPr wrap="none">
            <a:spAutoFit/>
          </a:bodyPr>
          <a:lstStyle/>
          <a:p>
            <a:r>
              <a:rPr lang="en-US" altLang="en-US" sz="2000"/>
              <a:t>Belite</a:t>
            </a:r>
          </a:p>
        </p:txBody>
      </p:sp>
      <p:sp>
        <p:nvSpPr>
          <p:cNvPr id="20487" name="TextBox 6"/>
          <p:cNvSpPr txBox="1">
            <a:spLocks noChangeArrowheads="1"/>
          </p:cNvSpPr>
          <p:nvPr/>
        </p:nvSpPr>
        <p:spPr bwMode="auto">
          <a:xfrm>
            <a:off x="8404225" y="4232275"/>
            <a:ext cx="1314450" cy="396875"/>
          </a:xfrm>
          <a:prstGeom prst="rect">
            <a:avLst/>
          </a:prstGeom>
          <a:noFill/>
          <a:ln w="9525">
            <a:noFill/>
            <a:miter lim="800000"/>
            <a:headEnd/>
            <a:tailEnd/>
          </a:ln>
        </p:spPr>
        <p:txBody>
          <a:bodyPr wrap="none">
            <a:spAutoFit/>
          </a:bodyPr>
          <a:lstStyle/>
          <a:p>
            <a:r>
              <a:rPr lang="en-US" altLang="en-US" sz="2000"/>
              <a:t>Aluminate</a:t>
            </a:r>
          </a:p>
        </p:txBody>
      </p:sp>
      <p:sp>
        <p:nvSpPr>
          <p:cNvPr id="20488" name="TextBox 7"/>
          <p:cNvSpPr txBox="1">
            <a:spLocks noChangeArrowheads="1"/>
          </p:cNvSpPr>
          <p:nvPr/>
        </p:nvSpPr>
        <p:spPr bwMode="auto">
          <a:xfrm>
            <a:off x="8404225" y="4494213"/>
            <a:ext cx="917575" cy="396875"/>
          </a:xfrm>
          <a:prstGeom prst="rect">
            <a:avLst/>
          </a:prstGeom>
          <a:noFill/>
          <a:ln w="9525">
            <a:noFill/>
            <a:miter lim="800000"/>
            <a:headEnd/>
            <a:tailEnd/>
          </a:ln>
        </p:spPr>
        <p:txBody>
          <a:bodyPr wrap="none">
            <a:spAutoFit/>
          </a:bodyPr>
          <a:lstStyle/>
          <a:p>
            <a:r>
              <a:rPr lang="en-US" altLang="en-US" sz="2000"/>
              <a:t>Ferrite</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a:t>
            </a:fld>
            <a:endParaRPr lang="en-US" dirty="0"/>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3" y="1484784"/>
            <a:ext cx="8536330" cy="4752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CE4BF19D-15B4-4346-9AE1-B79B9721BEFF}" type="slidenum">
              <a:rPr lang="en-US" sz="800"/>
              <a:pPr algn="r"/>
              <a:t>50</a:t>
            </a:fld>
            <a:endParaRPr lang="en-US" sz="800"/>
          </a:p>
        </p:txBody>
      </p:sp>
      <p:sp>
        <p:nvSpPr>
          <p:cNvPr id="64514" name="Content Placeholder 2"/>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sz="2000" dirty="0"/>
              <a:t>Diffusion rate of ions is faster in </a:t>
            </a:r>
            <a:r>
              <a:rPr lang="en-US" sz="2000" b="1" dirty="0"/>
              <a:t>low viscous </a:t>
            </a:r>
            <a:r>
              <a:rPr lang="en-US" sz="2000" dirty="0"/>
              <a:t>liquids, promoting </a:t>
            </a:r>
            <a:r>
              <a:rPr lang="en-US" sz="2000" dirty="0" err="1"/>
              <a:t>alite</a:t>
            </a:r>
            <a:r>
              <a:rPr lang="en-US" sz="2000" dirty="0"/>
              <a:t> formation (mineralizing effect, e.g. F or SO</a:t>
            </a:r>
            <a:r>
              <a:rPr lang="en-US" sz="2000" baseline="-25000" dirty="0"/>
              <a:t>3</a:t>
            </a:r>
            <a:r>
              <a:rPr lang="en-US" sz="2000" dirty="0"/>
              <a:t>).</a:t>
            </a:r>
          </a:p>
          <a:p>
            <a:pPr marL="269875" indent="-269875">
              <a:spcBef>
                <a:spcPts val="1200"/>
              </a:spcBef>
              <a:buClr>
                <a:schemeClr val="accent1"/>
              </a:buClr>
              <a:buFont typeface="Arial" charset="0"/>
              <a:buChar char="•"/>
            </a:pPr>
            <a:r>
              <a:rPr lang="en-US" sz="2000" b="1" dirty="0"/>
              <a:t>High viscosity </a:t>
            </a:r>
            <a:r>
              <a:rPr lang="en-US" sz="2000" dirty="0"/>
              <a:t>of the liquid phase improves the granulation (</a:t>
            </a:r>
            <a:r>
              <a:rPr lang="en-US" sz="2000" dirty="0" err="1"/>
              <a:t>nodulization</a:t>
            </a:r>
            <a:r>
              <a:rPr lang="en-US" sz="2000" dirty="0"/>
              <a:t>) of the clinker; low viscosity makes granulation more difficult.</a:t>
            </a:r>
          </a:p>
          <a:p>
            <a:pPr marL="269875" indent="-269875">
              <a:spcBef>
                <a:spcPts val="1200"/>
              </a:spcBef>
              <a:buClr>
                <a:schemeClr val="accent1"/>
              </a:buClr>
              <a:buFont typeface="Arial" charset="0"/>
              <a:buChar char="•"/>
            </a:pPr>
            <a:r>
              <a:rPr lang="en-US" sz="2000" b="1" dirty="0"/>
              <a:t>Low viscous </a:t>
            </a:r>
            <a:r>
              <a:rPr lang="en-US" sz="2000" dirty="0"/>
              <a:t>liquid phase infiltrates refractory linings faster, leading to premature failures</a:t>
            </a:r>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p:txBody>
      </p:sp>
      <p:sp>
        <p:nvSpPr>
          <p:cNvPr id="64515"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Effects of changed viscosity (qualitative)</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A2EB9E29-9ED7-41F2-BF24-7A0BFAA82C42}" type="slidenum">
              <a:rPr lang="en-US" sz="800"/>
              <a:pPr algn="r"/>
              <a:t>51</a:t>
            </a:fld>
            <a:endParaRPr lang="en-US" sz="800"/>
          </a:p>
        </p:txBody>
      </p:sp>
      <p:sp>
        <p:nvSpPr>
          <p:cNvPr id="65538"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Influence of minor elements on viscosity</a:t>
            </a:r>
          </a:p>
        </p:txBody>
      </p:sp>
      <p:pic>
        <p:nvPicPr>
          <p:cNvPr id="65539" name="Picture 3"/>
          <p:cNvPicPr>
            <a:picLocks noChangeAspect="1" noChangeArrowheads="1"/>
          </p:cNvPicPr>
          <p:nvPr/>
        </p:nvPicPr>
        <p:blipFill>
          <a:blip r:embed="rId2"/>
          <a:srcRect/>
          <a:stretch>
            <a:fillRect/>
          </a:stretch>
        </p:blipFill>
        <p:spPr bwMode="auto">
          <a:xfrm>
            <a:off x="560388" y="1182688"/>
            <a:ext cx="4486275" cy="5010150"/>
          </a:xfrm>
          <a:prstGeom prst="rect">
            <a:avLst/>
          </a:prstGeom>
          <a:noFill/>
          <a:ln w="9525">
            <a:noFill/>
            <a:miter lim="800000"/>
            <a:headEnd/>
            <a:tailEnd/>
          </a:ln>
        </p:spPr>
      </p:pic>
      <p:sp>
        <p:nvSpPr>
          <p:cNvPr id="7" name="TextBox 6"/>
          <p:cNvSpPr txBox="1"/>
          <p:nvPr/>
        </p:nvSpPr>
        <p:spPr>
          <a:xfrm>
            <a:off x="5385048" y="1444696"/>
            <a:ext cx="1981633" cy="400110"/>
          </a:xfrm>
          <a:prstGeom prst="rect">
            <a:avLst/>
          </a:prstGeom>
          <a:noFill/>
        </p:spPr>
        <p:txBody>
          <a:bodyPr wrap="none" rtlCol="0">
            <a:spAutoFit/>
          </a:bodyPr>
          <a:lstStyle/>
          <a:p>
            <a:r>
              <a:rPr lang="en-US" sz="2000" dirty="0" smtClean="0"/>
              <a:t>Higher viscosity</a:t>
            </a:r>
            <a:endParaRPr lang="en-US" sz="2000" dirty="0"/>
          </a:p>
        </p:txBody>
      </p:sp>
      <p:sp>
        <p:nvSpPr>
          <p:cNvPr id="11" name="TextBox 10"/>
          <p:cNvSpPr txBox="1"/>
          <p:nvPr/>
        </p:nvSpPr>
        <p:spPr>
          <a:xfrm>
            <a:off x="5385048" y="4077072"/>
            <a:ext cx="1923925" cy="400110"/>
          </a:xfrm>
          <a:prstGeom prst="rect">
            <a:avLst/>
          </a:prstGeom>
          <a:noFill/>
        </p:spPr>
        <p:txBody>
          <a:bodyPr wrap="none" rtlCol="0">
            <a:spAutoFit/>
          </a:bodyPr>
          <a:lstStyle/>
          <a:p>
            <a:r>
              <a:rPr lang="en-US" sz="2000" dirty="0" smtClean="0"/>
              <a:t>Lower viscosity</a:t>
            </a:r>
            <a:endParaRPr lang="en-US" sz="2000" dirty="0"/>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7BCCB47-8D51-4F70-8E7D-D766861EA43D}" type="slidenum">
              <a:rPr lang="en-US" sz="800"/>
              <a:pPr algn="r"/>
              <a:t>52</a:t>
            </a:fld>
            <a:endParaRPr lang="en-US" sz="800"/>
          </a:p>
        </p:txBody>
      </p:sp>
      <p:sp>
        <p:nvSpPr>
          <p:cNvPr id="66562"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s-ES_tradnl" sz="2400" b="1"/>
              <a:t>Liquid phase: Surface tension</a:t>
            </a:r>
          </a:p>
        </p:txBody>
      </p:sp>
      <p:pic>
        <p:nvPicPr>
          <p:cNvPr id="66563" name="Picture 22" descr="590b0014"/>
          <p:cNvPicPr>
            <a:picLocks noChangeAspect="1" noChangeArrowheads="1"/>
          </p:cNvPicPr>
          <p:nvPr/>
        </p:nvPicPr>
        <p:blipFill>
          <a:blip r:embed="rId2"/>
          <a:srcRect/>
          <a:stretch>
            <a:fillRect/>
          </a:stretch>
        </p:blipFill>
        <p:spPr bwMode="auto">
          <a:xfrm>
            <a:off x="401638" y="1268413"/>
            <a:ext cx="4062412" cy="3046412"/>
          </a:xfrm>
          <a:prstGeom prst="rect">
            <a:avLst/>
          </a:prstGeom>
          <a:noFill/>
          <a:ln w="9525">
            <a:noFill/>
            <a:miter lim="800000"/>
            <a:headEnd/>
            <a:tailEnd/>
          </a:ln>
        </p:spPr>
      </p:pic>
      <p:sp>
        <p:nvSpPr>
          <p:cNvPr id="66565" name="Rectangle 8"/>
          <p:cNvSpPr>
            <a:spLocks noChangeArrowheads="1"/>
          </p:cNvSpPr>
          <p:nvPr/>
        </p:nvSpPr>
        <p:spPr bwMode="auto">
          <a:xfrm>
            <a:off x="4108493" y="5171239"/>
            <a:ext cx="1719262" cy="400050"/>
          </a:xfrm>
          <a:prstGeom prst="rect">
            <a:avLst/>
          </a:prstGeom>
          <a:noFill/>
          <a:ln w="9525">
            <a:noFill/>
            <a:miter lim="800000"/>
            <a:headEnd/>
            <a:tailEnd/>
          </a:ln>
        </p:spPr>
        <p:txBody>
          <a:bodyPr wrap="none">
            <a:spAutoFit/>
          </a:bodyPr>
          <a:lstStyle/>
          <a:p>
            <a:r>
              <a:rPr lang="en-GB" sz="2000" b="1" dirty="0">
                <a:solidFill>
                  <a:schemeClr val="accent1"/>
                </a:solidFill>
              </a:rPr>
              <a:t>Temperature</a:t>
            </a:r>
            <a:endParaRPr lang="en-US" sz="2000" b="1" dirty="0"/>
          </a:p>
        </p:txBody>
      </p:sp>
      <p:sp>
        <p:nvSpPr>
          <p:cNvPr id="66566" name="Rectangle 10"/>
          <p:cNvSpPr>
            <a:spLocks noChangeArrowheads="1"/>
          </p:cNvSpPr>
          <p:nvPr/>
        </p:nvSpPr>
        <p:spPr bwMode="auto">
          <a:xfrm>
            <a:off x="3557803" y="5993565"/>
            <a:ext cx="896938" cy="400050"/>
          </a:xfrm>
          <a:prstGeom prst="rect">
            <a:avLst/>
          </a:prstGeom>
          <a:noFill/>
          <a:ln w="9525">
            <a:noFill/>
            <a:miter lim="800000"/>
            <a:headEnd/>
            <a:tailEnd/>
          </a:ln>
        </p:spPr>
        <p:txBody>
          <a:bodyPr wrap="none">
            <a:spAutoFit/>
          </a:bodyPr>
          <a:lstStyle/>
          <a:p>
            <a:r>
              <a:rPr lang="en-GB" sz="2000" dirty="0"/>
              <a:t>higher</a:t>
            </a:r>
            <a:endParaRPr lang="en-US" sz="2000" dirty="0"/>
          </a:p>
        </p:txBody>
      </p:sp>
      <p:sp>
        <p:nvSpPr>
          <p:cNvPr id="66567" name="Rectangle 11"/>
          <p:cNvSpPr>
            <a:spLocks noChangeArrowheads="1"/>
          </p:cNvSpPr>
          <p:nvPr/>
        </p:nvSpPr>
        <p:spPr bwMode="auto">
          <a:xfrm>
            <a:off x="5428499" y="5993565"/>
            <a:ext cx="798512" cy="400050"/>
          </a:xfrm>
          <a:prstGeom prst="rect">
            <a:avLst/>
          </a:prstGeom>
          <a:noFill/>
          <a:ln w="9525">
            <a:noFill/>
            <a:miter lim="800000"/>
            <a:headEnd/>
            <a:tailEnd/>
          </a:ln>
        </p:spPr>
        <p:txBody>
          <a:bodyPr wrap="none">
            <a:spAutoFit/>
          </a:bodyPr>
          <a:lstStyle/>
          <a:p>
            <a:r>
              <a:rPr lang="en-GB" sz="2000" dirty="0"/>
              <a:t>lower</a:t>
            </a:r>
            <a:endParaRPr lang="en-US" sz="2000" dirty="0"/>
          </a:p>
        </p:txBody>
      </p:sp>
      <p:sp>
        <p:nvSpPr>
          <p:cNvPr id="66568" name="Text Box 20"/>
          <p:cNvSpPr txBox="1">
            <a:spLocks noChangeArrowheads="1"/>
          </p:cNvSpPr>
          <p:nvPr/>
        </p:nvSpPr>
        <p:spPr bwMode="auto">
          <a:xfrm>
            <a:off x="383182" y="4577130"/>
            <a:ext cx="4080868" cy="1631216"/>
          </a:xfrm>
          <a:prstGeom prst="rect">
            <a:avLst/>
          </a:prstGeom>
          <a:noFill/>
          <a:ln w="9525">
            <a:noFill/>
            <a:miter lim="800000"/>
            <a:headEnd/>
            <a:tailEnd/>
          </a:ln>
        </p:spPr>
        <p:txBody>
          <a:bodyPr wrap="square">
            <a:spAutoFit/>
          </a:bodyPr>
          <a:lstStyle/>
          <a:p>
            <a:pPr marL="0" lvl="1"/>
            <a:r>
              <a:rPr lang="en-US" sz="2000" b="1" dirty="0">
                <a:solidFill>
                  <a:schemeClr val="tx2"/>
                </a:solidFill>
              </a:rPr>
              <a:t>Low Surface Tension</a:t>
            </a:r>
          </a:p>
          <a:p>
            <a:pPr marL="0" lvl="1"/>
            <a:endParaRPr lang="en-GB" sz="2000" dirty="0" smtClean="0"/>
          </a:p>
          <a:p>
            <a:pPr marL="0" lvl="1"/>
            <a:r>
              <a:rPr lang="en-GB" sz="2000" dirty="0" smtClean="0"/>
              <a:t>Minor </a:t>
            </a:r>
            <a:r>
              <a:rPr lang="en-GB" sz="2000" dirty="0"/>
              <a:t>Elements: </a:t>
            </a:r>
            <a:r>
              <a:rPr lang="en-US" sz="2000" dirty="0"/>
              <a:t>SO</a:t>
            </a:r>
            <a:r>
              <a:rPr lang="en-US" sz="2000" baseline="-25000" dirty="0"/>
              <a:t>3</a:t>
            </a:r>
            <a:r>
              <a:rPr lang="en-US" sz="2000" dirty="0"/>
              <a:t> &gt; K</a:t>
            </a:r>
            <a:r>
              <a:rPr lang="en-US" sz="2000" baseline="-25000" dirty="0"/>
              <a:t>2</a:t>
            </a:r>
            <a:r>
              <a:rPr lang="en-US" sz="2000" dirty="0"/>
              <a:t>O &gt; Na</a:t>
            </a:r>
            <a:r>
              <a:rPr lang="en-US" sz="2000" baseline="-25000" dirty="0"/>
              <a:t>2</a:t>
            </a:r>
            <a:r>
              <a:rPr lang="en-US" sz="2000" dirty="0"/>
              <a:t>O &gt; </a:t>
            </a:r>
            <a:r>
              <a:rPr lang="en-US" sz="2000" dirty="0" err="1"/>
              <a:t>MgO</a:t>
            </a:r>
            <a:r>
              <a:rPr lang="en-US" sz="2000" dirty="0"/>
              <a:t> &gt; P</a:t>
            </a:r>
            <a:r>
              <a:rPr lang="en-US" sz="2000" baseline="-25000" dirty="0"/>
              <a:t>2</a:t>
            </a:r>
            <a:r>
              <a:rPr lang="en-US" sz="2000" dirty="0"/>
              <a:t>O</a:t>
            </a:r>
            <a:r>
              <a:rPr lang="en-US" sz="2000" baseline="-25000" dirty="0"/>
              <a:t>5</a:t>
            </a:r>
            <a:endParaRPr lang="en-GB" sz="2000" dirty="0"/>
          </a:p>
          <a:p>
            <a:r>
              <a:rPr lang="en-GB" sz="2000" dirty="0"/>
              <a:t>Very low AR</a:t>
            </a:r>
            <a:endParaRPr lang="en-US" sz="2000" dirty="0"/>
          </a:p>
        </p:txBody>
      </p:sp>
      <p:sp>
        <p:nvSpPr>
          <p:cNvPr id="66570" name="Text Box 24"/>
          <p:cNvSpPr txBox="1">
            <a:spLocks noChangeArrowheads="1"/>
          </p:cNvSpPr>
          <p:nvPr/>
        </p:nvSpPr>
        <p:spPr bwMode="auto">
          <a:xfrm>
            <a:off x="6403975" y="1484784"/>
            <a:ext cx="2978150" cy="1938992"/>
          </a:xfrm>
          <a:prstGeom prst="rect">
            <a:avLst/>
          </a:prstGeom>
          <a:noFill/>
          <a:ln w="9525">
            <a:noFill/>
            <a:miter lim="800000"/>
            <a:headEnd/>
            <a:tailEnd/>
          </a:ln>
        </p:spPr>
        <p:txBody>
          <a:bodyPr wrap="square">
            <a:spAutoFit/>
          </a:bodyPr>
          <a:lstStyle/>
          <a:p>
            <a:r>
              <a:rPr lang="en-US" sz="2000" b="1" dirty="0">
                <a:solidFill>
                  <a:schemeClr val="tx2"/>
                </a:solidFill>
              </a:rPr>
              <a:t>High Surface Tension</a:t>
            </a:r>
          </a:p>
          <a:p>
            <a:endParaRPr lang="en-US" sz="2000" dirty="0" smtClean="0"/>
          </a:p>
          <a:p>
            <a:r>
              <a:rPr lang="en-US" sz="2000" dirty="0" smtClean="0"/>
              <a:t>Better </a:t>
            </a:r>
            <a:r>
              <a:rPr lang="en-US" sz="2000" dirty="0"/>
              <a:t>nodule formation, lower dust.</a:t>
            </a:r>
          </a:p>
          <a:p>
            <a:r>
              <a:rPr lang="en-US" sz="2000" dirty="0"/>
              <a:t>Less coating due to less wetting of brick surfaces.</a:t>
            </a:r>
          </a:p>
        </p:txBody>
      </p:sp>
      <p:pic>
        <p:nvPicPr>
          <p:cNvPr id="66571" name="Picture 25" descr="Surface tension causes water to bead on leaves"/>
          <p:cNvPicPr>
            <a:picLocks noChangeAspect="1" noChangeArrowheads="1"/>
          </p:cNvPicPr>
          <p:nvPr/>
        </p:nvPicPr>
        <p:blipFill>
          <a:blip r:embed="rId3"/>
          <a:srcRect/>
          <a:stretch>
            <a:fillRect/>
          </a:stretch>
        </p:blipFill>
        <p:spPr bwMode="auto">
          <a:xfrm>
            <a:off x="6386513" y="3541713"/>
            <a:ext cx="3082925" cy="2297112"/>
          </a:xfrm>
          <a:prstGeom prst="rect">
            <a:avLst/>
          </a:prstGeom>
          <a:noFill/>
          <a:ln w="9525">
            <a:noFill/>
            <a:miter lim="800000"/>
            <a:headEnd/>
            <a:tailEnd/>
          </a:ln>
        </p:spPr>
      </p:pic>
      <p:sp>
        <p:nvSpPr>
          <p:cNvPr id="18" name="Right Arrow 17"/>
          <p:cNvSpPr/>
          <p:nvPr/>
        </p:nvSpPr>
        <p:spPr>
          <a:xfrm rot="10800000">
            <a:off x="4049755" y="5793539"/>
            <a:ext cx="1731963" cy="200025"/>
          </a:xfrm>
          <a:prstGeom prst="rightArrow">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C066513-370F-4A4D-B0D7-867B59558A83}" type="slidenum">
              <a:rPr lang="en-US" sz="800"/>
              <a:pPr algn="r"/>
              <a:t>53</a:t>
            </a:fld>
            <a:endParaRPr lang="en-US" sz="800"/>
          </a:p>
        </p:txBody>
      </p:sp>
      <p:sp>
        <p:nvSpPr>
          <p:cNvPr id="67586" name="Content Placeholder 2"/>
          <p:cNvSpPr>
            <a:spLocks/>
          </p:cNvSpPr>
          <p:nvPr/>
        </p:nvSpPr>
        <p:spPr bwMode="auto">
          <a:xfrm>
            <a:off x="596900" y="3501008"/>
            <a:ext cx="8785225" cy="2520280"/>
          </a:xfrm>
          <a:prstGeom prst="rect">
            <a:avLst/>
          </a:prstGeom>
          <a:noFill/>
          <a:ln w="9525">
            <a:noFill/>
            <a:miter lim="800000"/>
            <a:headEnd/>
            <a:tailEnd/>
          </a:ln>
        </p:spPr>
        <p:txBody>
          <a:bodyPr lIns="0" tIns="0" rIns="0" bIns="0"/>
          <a:lstStyle/>
          <a:p>
            <a:endParaRPr lang="en-US" sz="2000" dirty="0"/>
          </a:p>
          <a:p>
            <a:pPr marL="269875" indent="-269875">
              <a:spcBef>
                <a:spcPts val="1200"/>
              </a:spcBef>
              <a:buClr>
                <a:schemeClr val="accent1"/>
              </a:buClr>
              <a:buFont typeface="Arial" charset="0"/>
              <a:buChar char="•"/>
            </a:pPr>
            <a:r>
              <a:rPr lang="en-US" sz="2000" dirty="0"/>
              <a:t>High surface tension has less tendency to adhere to refractory linings, thus produce less coating.</a:t>
            </a:r>
          </a:p>
          <a:p>
            <a:pPr marL="269875" indent="-269875">
              <a:spcBef>
                <a:spcPts val="1200"/>
              </a:spcBef>
              <a:buClr>
                <a:schemeClr val="accent1"/>
              </a:buClr>
              <a:buFont typeface="Arial" charset="0"/>
              <a:buChar char="•"/>
            </a:pPr>
            <a:r>
              <a:rPr lang="en-US" sz="2000" dirty="0"/>
              <a:t>Low surface tension enhances ‘wetting’ of particles and promotes </a:t>
            </a:r>
            <a:r>
              <a:rPr lang="en-US" sz="2000" dirty="0" err="1"/>
              <a:t>alite</a:t>
            </a:r>
            <a:r>
              <a:rPr lang="en-US" sz="2000" dirty="0"/>
              <a:t> formation.</a:t>
            </a:r>
          </a:p>
          <a:p>
            <a:pPr marL="269875" indent="-269875">
              <a:spcBef>
                <a:spcPts val="1200"/>
              </a:spcBef>
              <a:buClr>
                <a:schemeClr val="accent1"/>
              </a:buClr>
              <a:buFont typeface="Arial" charset="0"/>
              <a:buChar char="•"/>
            </a:pPr>
            <a:r>
              <a:rPr lang="en-US" sz="2000" dirty="0"/>
              <a:t>Decreased surface tension favors growth of large </a:t>
            </a:r>
            <a:r>
              <a:rPr lang="en-US" sz="2000" dirty="0" err="1"/>
              <a:t>alite</a:t>
            </a:r>
            <a:r>
              <a:rPr lang="en-US" sz="2000" dirty="0"/>
              <a:t> crystals</a:t>
            </a:r>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a:p>
            <a:pPr marL="269875" indent="-269875">
              <a:spcBef>
                <a:spcPts val="1200"/>
              </a:spcBef>
              <a:buClr>
                <a:schemeClr val="accent1"/>
              </a:buClr>
              <a:buFont typeface="Arial" charset="0"/>
              <a:buChar char="•"/>
            </a:pPr>
            <a:endParaRPr lang="en-US" sz="2000" dirty="0"/>
          </a:p>
        </p:txBody>
      </p:sp>
      <p:sp>
        <p:nvSpPr>
          <p:cNvPr id="67587"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a:t>Effects of changed surface tension (qualitative)</a:t>
            </a:r>
          </a:p>
        </p:txBody>
      </p:sp>
      <p:pic>
        <p:nvPicPr>
          <p:cNvPr id="67588" name="Picture 2"/>
          <p:cNvPicPr>
            <a:picLocks noChangeAspect="1" noChangeArrowheads="1"/>
          </p:cNvPicPr>
          <p:nvPr/>
        </p:nvPicPr>
        <p:blipFill>
          <a:blip r:embed="rId2"/>
          <a:srcRect/>
          <a:stretch>
            <a:fillRect/>
          </a:stretch>
        </p:blipFill>
        <p:spPr bwMode="auto">
          <a:xfrm>
            <a:off x="6681788" y="1274763"/>
            <a:ext cx="2519362" cy="2643187"/>
          </a:xfrm>
          <a:prstGeom prst="rect">
            <a:avLst/>
          </a:prstGeom>
          <a:noFill/>
          <a:ln w="9525">
            <a:noFill/>
            <a:miter lim="800000"/>
            <a:headEnd/>
            <a:tailEnd/>
          </a:ln>
        </p:spPr>
      </p:pic>
      <p:sp>
        <p:nvSpPr>
          <p:cNvPr id="4" name="Rectangle 3"/>
          <p:cNvSpPr/>
          <p:nvPr/>
        </p:nvSpPr>
        <p:spPr>
          <a:xfrm>
            <a:off x="560006" y="1412776"/>
            <a:ext cx="5833153" cy="1938992"/>
          </a:xfrm>
          <a:prstGeom prst="rect">
            <a:avLst/>
          </a:prstGeom>
        </p:spPr>
        <p:txBody>
          <a:bodyPr wrap="square">
            <a:spAutoFit/>
          </a:bodyPr>
          <a:lstStyle/>
          <a:p>
            <a:pPr marL="342900" indent="-342900">
              <a:buClr>
                <a:schemeClr val="accent1"/>
              </a:buClr>
              <a:buFont typeface="Arial" panose="020B0604020202020204" pitchFamily="34" charset="0"/>
              <a:buChar char="•"/>
            </a:pPr>
            <a:r>
              <a:rPr lang="en-US" sz="2000" dirty="0"/>
              <a:t>High surface tension favors nodule formation and liquid penetration through pores (denser clinker nodules</a:t>
            </a:r>
            <a:r>
              <a:rPr lang="en-US" sz="2000" dirty="0" smtClean="0"/>
              <a:t>). </a:t>
            </a:r>
            <a:r>
              <a:rPr lang="en-US" sz="2000" dirty="0"/>
              <a:t>The resulting clinker is coarser and less dusty.</a:t>
            </a:r>
          </a:p>
          <a:p>
            <a:pPr marL="342900" indent="-342900">
              <a:buClr>
                <a:schemeClr val="accent1"/>
              </a:buClr>
              <a:buFont typeface="Arial" panose="020B0604020202020204" pitchFamily="34" charset="0"/>
              <a:buChar char="•"/>
            </a:pPr>
            <a:endParaRPr lang="en-US" sz="2000" dirty="0"/>
          </a:p>
          <a:p>
            <a:pPr marL="342900" indent="-342900">
              <a:buClr>
                <a:schemeClr val="accent1"/>
              </a:buClr>
              <a:buFont typeface="Arial" panose="020B0604020202020204" pitchFamily="34" charset="0"/>
              <a:buChar char="•"/>
            </a:pPr>
            <a:endParaRPr lang="en-US" sz="2000" dirty="0"/>
          </a:p>
        </p:txBody>
      </p:sp>
      <p:sp>
        <p:nvSpPr>
          <p:cNvPr id="5" name="Footer Placeholder 4"/>
          <p:cNvSpPr>
            <a:spLocks noGrp="1"/>
          </p:cNvSpPr>
          <p:nvPr>
            <p:ph type="ftr" sz="quarter" idx="10"/>
          </p:nvPr>
        </p:nvSpPr>
        <p:spPr/>
        <p:txBody>
          <a:bodyPr/>
          <a:lstStyle/>
          <a:p>
            <a:r>
              <a:rPr lang="en-US" smtClean="0"/>
              <a:t>Clinker characteristics, 2016-04-22   © 2015 LafargeHolcim</a:t>
            </a:r>
            <a:endParaRPr lang="en-US"/>
          </a:p>
        </p:txBody>
      </p:sp>
      <p:sp>
        <p:nvSpPr>
          <p:cNvPr id="6" name="Slide Number Placeholder 5"/>
          <p:cNvSpPr>
            <a:spLocks noGrp="1"/>
          </p:cNvSpPr>
          <p:nvPr>
            <p:ph type="sldNum" sz="quarter" idx="11"/>
          </p:nvPr>
        </p:nvSpPr>
        <p:spPr/>
        <p:txBody>
          <a:bodyPr/>
          <a:lstStyle/>
          <a:p>
            <a:pPr>
              <a:defRPr/>
            </a:pPr>
            <a:fld id="{23CF603F-38F3-417B-93C4-ADE80C1AB0AA}" type="slidenum">
              <a:rPr lang="en-US" smtClean="0"/>
              <a:pPr>
                <a:defRPr/>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0C89BE97-AD5B-4090-B902-0A96C72CFA45}" type="slidenum">
              <a:rPr lang="en-US" sz="800"/>
              <a:pPr algn="r"/>
              <a:t>54</a:t>
            </a:fld>
            <a:endParaRPr lang="en-US" sz="800"/>
          </a:p>
        </p:txBody>
      </p:sp>
      <p:sp>
        <p:nvSpPr>
          <p:cNvPr id="68610" name="Rectangle 3"/>
          <p:cNvSpPr>
            <a:spLocks noChangeArrowheads="1"/>
          </p:cNvSpPr>
          <p:nvPr/>
        </p:nvSpPr>
        <p:spPr bwMode="auto">
          <a:xfrm>
            <a:off x="560388" y="1412776"/>
            <a:ext cx="8785225" cy="4938812"/>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Coating formation is influenced by quantity (SR) and viscosity (AR) of liquid phase.</a:t>
            </a:r>
          </a:p>
        </p:txBody>
      </p:sp>
      <p:sp>
        <p:nvSpPr>
          <p:cNvPr id="68611"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Coating formation: Overview</a:t>
            </a:r>
          </a:p>
        </p:txBody>
      </p:sp>
      <p:sp>
        <p:nvSpPr>
          <p:cNvPr id="68612" name="Rectangle 4"/>
          <p:cNvSpPr>
            <a:spLocks noChangeArrowheads="1"/>
          </p:cNvSpPr>
          <p:nvPr/>
        </p:nvSpPr>
        <p:spPr bwMode="auto">
          <a:xfrm>
            <a:off x="1193800" y="2132856"/>
            <a:ext cx="7543799" cy="4244131"/>
          </a:xfrm>
          <a:prstGeom prst="rect">
            <a:avLst/>
          </a:prstGeom>
          <a:noFill/>
          <a:ln w="28575">
            <a:solidFill>
              <a:srgbClr val="E6280F"/>
            </a:solidFill>
            <a:miter lim="800000"/>
            <a:headEnd/>
            <a:tailEnd/>
          </a:ln>
        </p:spPr>
        <p:txBody>
          <a:bodyPr wrap="none" anchor="ctr"/>
          <a:lstStyle/>
          <a:p>
            <a:endParaRPr lang="en-US" altLang="en-US"/>
          </a:p>
        </p:txBody>
      </p:sp>
      <p:sp>
        <p:nvSpPr>
          <p:cNvPr id="68613" name="AutoShape 5"/>
          <p:cNvSpPr>
            <a:spLocks noChangeArrowheads="1"/>
          </p:cNvSpPr>
          <p:nvPr/>
        </p:nvSpPr>
        <p:spPr bwMode="auto">
          <a:xfrm>
            <a:off x="3841750" y="3252788"/>
            <a:ext cx="1981200" cy="2000250"/>
          </a:xfrm>
          <a:prstGeom prst="flowChartConnector">
            <a:avLst/>
          </a:prstGeom>
          <a:solidFill>
            <a:srgbClr val="00FF00"/>
          </a:solidFill>
          <a:ln w="28575">
            <a:solidFill>
              <a:schemeClr val="tx1"/>
            </a:solidFill>
            <a:round/>
            <a:headEnd/>
            <a:tailEnd/>
          </a:ln>
        </p:spPr>
        <p:txBody>
          <a:bodyPr wrap="none" anchor="ctr"/>
          <a:lstStyle/>
          <a:p>
            <a:endParaRPr lang="en-US" altLang="en-US"/>
          </a:p>
        </p:txBody>
      </p:sp>
      <p:sp>
        <p:nvSpPr>
          <p:cNvPr id="68614" name="Text Box 6"/>
          <p:cNvSpPr txBox="1">
            <a:spLocks noChangeArrowheads="1"/>
          </p:cNvSpPr>
          <p:nvPr/>
        </p:nvSpPr>
        <p:spPr bwMode="auto">
          <a:xfrm>
            <a:off x="4089400" y="3773488"/>
            <a:ext cx="1509713" cy="800100"/>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sz="2000" b="1"/>
              <a:t>NORMAL</a:t>
            </a:r>
          </a:p>
          <a:p>
            <a:pPr>
              <a:spcAft>
                <a:spcPct val="30000"/>
              </a:spcAft>
              <a:buFont typeface="Wingdings" pitchFamily="2" charset="2"/>
              <a:buNone/>
            </a:pPr>
            <a:r>
              <a:rPr lang="en-US" altLang="en-US" sz="2000" b="1"/>
              <a:t>COATING</a:t>
            </a:r>
          </a:p>
        </p:txBody>
      </p:sp>
      <p:sp>
        <p:nvSpPr>
          <p:cNvPr id="68615" name="Line 7"/>
          <p:cNvSpPr>
            <a:spLocks noChangeShapeType="1"/>
          </p:cNvSpPr>
          <p:nvPr/>
        </p:nvSpPr>
        <p:spPr bwMode="auto">
          <a:xfrm>
            <a:off x="1755775" y="4243388"/>
            <a:ext cx="2085975" cy="0"/>
          </a:xfrm>
          <a:prstGeom prst="line">
            <a:avLst/>
          </a:prstGeom>
          <a:noFill/>
          <a:ln w="28575">
            <a:solidFill>
              <a:schemeClr val="tx1"/>
            </a:solidFill>
            <a:round/>
            <a:headEnd/>
            <a:tailEnd/>
          </a:ln>
        </p:spPr>
        <p:txBody>
          <a:bodyPr wrap="none" anchor="ctr"/>
          <a:lstStyle/>
          <a:p>
            <a:endParaRPr lang="de-DE"/>
          </a:p>
        </p:txBody>
      </p:sp>
      <p:sp>
        <p:nvSpPr>
          <p:cNvPr id="68616" name="Line 8"/>
          <p:cNvSpPr>
            <a:spLocks noChangeShapeType="1"/>
          </p:cNvSpPr>
          <p:nvPr/>
        </p:nvSpPr>
        <p:spPr bwMode="auto">
          <a:xfrm>
            <a:off x="5842000" y="4243388"/>
            <a:ext cx="2895600" cy="0"/>
          </a:xfrm>
          <a:prstGeom prst="line">
            <a:avLst/>
          </a:prstGeom>
          <a:noFill/>
          <a:ln w="28575">
            <a:solidFill>
              <a:schemeClr val="tx1"/>
            </a:solidFill>
            <a:round/>
            <a:headEnd/>
            <a:tailEnd/>
          </a:ln>
        </p:spPr>
        <p:txBody>
          <a:bodyPr wrap="none" anchor="ctr"/>
          <a:lstStyle/>
          <a:p>
            <a:endParaRPr lang="de-DE"/>
          </a:p>
        </p:txBody>
      </p:sp>
      <p:sp>
        <p:nvSpPr>
          <p:cNvPr id="68617" name="Text Box 9"/>
          <p:cNvSpPr txBox="1">
            <a:spLocks noChangeArrowheads="1"/>
          </p:cNvSpPr>
          <p:nvPr/>
        </p:nvSpPr>
        <p:spPr bwMode="auto">
          <a:xfrm>
            <a:off x="3451225" y="5957888"/>
            <a:ext cx="790575" cy="39687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sz="2000"/>
              <a:t>2.2</a:t>
            </a:r>
          </a:p>
        </p:txBody>
      </p:sp>
      <p:sp>
        <p:nvSpPr>
          <p:cNvPr id="68618" name="Line 10"/>
          <p:cNvSpPr>
            <a:spLocks noChangeShapeType="1"/>
          </p:cNvSpPr>
          <p:nvPr/>
        </p:nvSpPr>
        <p:spPr bwMode="auto">
          <a:xfrm>
            <a:off x="3841750" y="6308725"/>
            <a:ext cx="0" cy="68263"/>
          </a:xfrm>
          <a:prstGeom prst="line">
            <a:avLst/>
          </a:prstGeom>
          <a:noFill/>
          <a:ln w="28575">
            <a:solidFill>
              <a:schemeClr val="tx1"/>
            </a:solidFill>
            <a:round/>
            <a:headEnd/>
            <a:tailEnd/>
          </a:ln>
        </p:spPr>
        <p:txBody>
          <a:bodyPr wrap="none" anchor="ctr"/>
          <a:lstStyle/>
          <a:p>
            <a:endParaRPr lang="de-DE"/>
          </a:p>
        </p:txBody>
      </p:sp>
      <p:sp>
        <p:nvSpPr>
          <p:cNvPr id="68619" name="Text Box 11"/>
          <p:cNvSpPr txBox="1">
            <a:spLocks noChangeArrowheads="1"/>
          </p:cNvSpPr>
          <p:nvPr/>
        </p:nvSpPr>
        <p:spPr bwMode="auto">
          <a:xfrm>
            <a:off x="5422900" y="5951538"/>
            <a:ext cx="792163" cy="39687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sz="2000"/>
              <a:t>2.8</a:t>
            </a:r>
          </a:p>
        </p:txBody>
      </p:sp>
      <p:sp>
        <p:nvSpPr>
          <p:cNvPr id="68620" name="Line 12"/>
          <p:cNvSpPr>
            <a:spLocks noChangeShapeType="1"/>
          </p:cNvSpPr>
          <p:nvPr/>
        </p:nvSpPr>
        <p:spPr bwMode="auto">
          <a:xfrm>
            <a:off x="5813425" y="6308725"/>
            <a:ext cx="0" cy="68263"/>
          </a:xfrm>
          <a:prstGeom prst="line">
            <a:avLst/>
          </a:prstGeom>
          <a:noFill/>
          <a:ln w="28575">
            <a:solidFill>
              <a:schemeClr val="tx1"/>
            </a:solidFill>
            <a:round/>
            <a:headEnd/>
            <a:tailEnd/>
          </a:ln>
        </p:spPr>
        <p:txBody>
          <a:bodyPr wrap="none" anchor="ctr"/>
          <a:lstStyle/>
          <a:p>
            <a:endParaRPr lang="de-DE"/>
          </a:p>
        </p:txBody>
      </p:sp>
      <p:sp>
        <p:nvSpPr>
          <p:cNvPr id="68621" name="Text Box 13"/>
          <p:cNvSpPr txBox="1">
            <a:spLocks noChangeArrowheads="1"/>
          </p:cNvSpPr>
          <p:nvPr/>
        </p:nvSpPr>
        <p:spPr bwMode="auto">
          <a:xfrm>
            <a:off x="7878763" y="5897563"/>
            <a:ext cx="790575" cy="425450"/>
          </a:xfrm>
          <a:prstGeom prst="rect">
            <a:avLst/>
          </a:prstGeom>
          <a:noFill/>
          <a:ln w="28575">
            <a:solidFill>
              <a:srgbClr val="E6280F"/>
            </a:solidFill>
            <a:miter lim="800000"/>
            <a:headEnd/>
            <a:tailEnd/>
          </a:ln>
        </p:spPr>
        <p:txBody>
          <a:bodyPr>
            <a:spAutoFit/>
          </a:bodyPr>
          <a:lstStyle/>
          <a:p>
            <a:pPr>
              <a:spcAft>
                <a:spcPct val="30000"/>
              </a:spcAft>
              <a:buFont typeface="Wingdings" pitchFamily="2" charset="2"/>
              <a:buNone/>
            </a:pPr>
            <a:r>
              <a:rPr lang="en-US" altLang="en-US" sz="2000" b="1"/>
              <a:t>SR</a:t>
            </a:r>
          </a:p>
        </p:txBody>
      </p:sp>
      <p:sp>
        <p:nvSpPr>
          <p:cNvPr id="68622" name="Rectangle 14"/>
          <p:cNvSpPr>
            <a:spLocks noChangeArrowheads="1"/>
          </p:cNvSpPr>
          <p:nvPr/>
        </p:nvSpPr>
        <p:spPr bwMode="auto">
          <a:xfrm>
            <a:off x="4559300" y="5954713"/>
            <a:ext cx="536575" cy="396875"/>
          </a:xfrm>
          <a:prstGeom prst="rect">
            <a:avLst/>
          </a:prstGeom>
          <a:noFill/>
          <a:ln w="9525">
            <a:noFill/>
            <a:miter lim="800000"/>
            <a:headEnd/>
            <a:tailEnd/>
          </a:ln>
        </p:spPr>
        <p:txBody>
          <a:bodyPr wrap="none">
            <a:spAutoFit/>
          </a:bodyPr>
          <a:lstStyle/>
          <a:p>
            <a:pPr>
              <a:spcAft>
                <a:spcPct val="30000"/>
              </a:spcAft>
              <a:buFont typeface="Wingdings" pitchFamily="2" charset="2"/>
              <a:buNone/>
            </a:pPr>
            <a:r>
              <a:rPr lang="en-US" altLang="en-US" sz="2000"/>
              <a:t>2.5</a:t>
            </a:r>
          </a:p>
        </p:txBody>
      </p:sp>
      <p:sp>
        <p:nvSpPr>
          <p:cNvPr id="68623" name="Text Box 15"/>
          <p:cNvSpPr txBox="1">
            <a:spLocks noChangeArrowheads="1"/>
          </p:cNvSpPr>
          <p:nvPr/>
        </p:nvSpPr>
        <p:spPr bwMode="auto">
          <a:xfrm>
            <a:off x="1136650" y="4043363"/>
            <a:ext cx="790575" cy="39687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sz="2000"/>
              <a:t>- 1.6</a:t>
            </a:r>
          </a:p>
        </p:txBody>
      </p:sp>
      <p:sp>
        <p:nvSpPr>
          <p:cNvPr id="68624" name="Line 16"/>
          <p:cNvSpPr>
            <a:spLocks noChangeShapeType="1"/>
          </p:cNvSpPr>
          <p:nvPr/>
        </p:nvSpPr>
        <p:spPr bwMode="auto">
          <a:xfrm>
            <a:off x="4832350" y="6308725"/>
            <a:ext cx="0" cy="68263"/>
          </a:xfrm>
          <a:prstGeom prst="line">
            <a:avLst/>
          </a:prstGeom>
          <a:noFill/>
          <a:ln w="28575">
            <a:solidFill>
              <a:schemeClr val="tx1"/>
            </a:solidFill>
            <a:round/>
            <a:headEnd/>
            <a:tailEnd/>
          </a:ln>
        </p:spPr>
        <p:txBody>
          <a:bodyPr wrap="none" anchor="ctr"/>
          <a:lstStyle/>
          <a:p>
            <a:endParaRPr lang="de-DE"/>
          </a:p>
        </p:txBody>
      </p:sp>
      <p:sp>
        <p:nvSpPr>
          <p:cNvPr id="68625" name="Line 17"/>
          <p:cNvSpPr>
            <a:spLocks noChangeShapeType="1"/>
          </p:cNvSpPr>
          <p:nvPr/>
        </p:nvSpPr>
        <p:spPr bwMode="auto">
          <a:xfrm>
            <a:off x="4824413" y="5248275"/>
            <a:ext cx="0" cy="681038"/>
          </a:xfrm>
          <a:prstGeom prst="line">
            <a:avLst/>
          </a:prstGeom>
          <a:noFill/>
          <a:ln w="28575">
            <a:solidFill>
              <a:schemeClr val="tx1"/>
            </a:solidFill>
            <a:round/>
            <a:headEnd/>
            <a:tailEnd/>
          </a:ln>
        </p:spPr>
        <p:txBody>
          <a:bodyPr wrap="none" anchor="ctr"/>
          <a:lstStyle/>
          <a:p>
            <a:endParaRPr lang="de-DE"/>
          </a:p>
        </p:txBody>
      </p:sp>
      <p:sp>
        <p:nvSpPr>
          <p:cNvPr id="68626" name="Text Box 18"/>
          <p:cNvSpPr txBox="1">
            <a:spLocks noChangeArrowheads="1"/>
          </p:cNvSpPr>
          <p:nvPr/>
        </p:nvSpPr>
        <p:spPr bwMode="auto">
          <a:xfrm>
            <a:off x="1136650" y="3052763"/>
            <a:ext cx="990600" cy="39687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sz="2000"/>
              <a:t>- 1.9</a:t>
            </a:r>
          </a:p>
        </p:txBody>
      </p:sp>
      <p:sp>
        <p:nvSpPr>
          <p:cNvPr id="68627" name="Text Box 19"/>
          <p:cNvSpPr txBox="1">
            <a:spLocks noChangeArrowheads="1"/>
          </p:cNvSpPr>
          <p:nvPr/>
        </p:nvSpPr>
        <p:spPr bwMode="auto">
          <a:xfrm>
            <a:off x="1141413" y="5062538"/>
            <a:ext cx="990600" cy="39687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sz="2000"/>
              <a:t>- 1.3</a:t>
            </a:r>
          </a:p>
        </p:txBody>
      </p:sp>
      <p:sp>
        <p:nvSpPr>
          <p:cNvPr id="68628" name="Text Box 20"/>
          <p:cNvSpPr txBox="1">
            <a:spLocks noChangeArrowheads="1"/>
          </p:cNvSpPr>
          <p:nvPr/>
        </p:nvSpPr>
        <p:spPr bwMode="auto">
          <a:xfrm>
            <a:off x="1236662" y="2141538"/>
            <a:ext cx="790575" cy="425450"/>
          </a:xfrm>
          <a:prstGeom prst="rect">
            <a:avLst/>
          </a:prstGeom>
          <a:noFill/>
          <a:ln w="28575">
            <a:solidFill>
              <a:srgbClr val="E6280F"/>
            </a:solidFill>
            <a:miter lim="800000"/>
            <a:headEnd/>
            <a:tailEnd/>
          </a:ln>
        </p:spPr>
        <p:txBody>
          <a:bodyPr>
            <a:spAutoFit/>
          </a:bodyPr>
          <a:lstStyle/>
          <a:p>
            <a:pPr>
              <a:spcAft>
                <a:spcPct val="30000"/>
              </a:spcAft>
              <a:buFont typeface="Wingdings" pitchFamily="2" charset="2"/>
              <a:buNone/>
            </a:pPr>
            <a:r>
              <a:rPr lang="en-US" altLang="en-US" sz="2000" b="1"/>
              <a:t>AR</a:t>
            </a:r>
          </a:p>
        </p:txBody>
      </p:sp>
      <p:sp>
        <p:nvSpPr>
          <p:cNvPr id="431125" name="Text Box 21"/>
          <p:cNvSpPr txBox="1">
            <a:spLocks noChangeArrowheads="1"/>
          </p:cNvSpPr>
          <p:nvPr/>
        </p:nvSpPr>
        <p:spPr bwMode="auto">
          <a:xfrm>
            <a:off x="1803400" y="2566988"/>
            <a:ext cx="2819400" cy="119062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a:t>thick coating clinker ball or sinter ring formation </a:t>
            </a:r>
            <a:r>
              <a:rPr lang="en-US" altLang="en-US">
                <a:solidFill>
                  <a:schemeClr val="tx2"/>
                </a:solidFill>
              </a:rPr>
              <a:t>(plenty of viscous melt phase)</a:t>
            </a:r>
          </a:p>
        </p:txBody>
      </p:sp>
      <p:sp>
        <p:nvSpPr>
          <p:cNvPr id="431126" name="Text Box 22"/>
          <p:cNvSpPr txBox="1">
            <a:spLocks noChangeArrowheads="1"/>
          </p:cNvSpPr>
          <p:nvPr/>
        </p:nvSpPr>
        <p:spPr bwMode="auto">
          <a:xfrm>
            <a:off x="1803400" y="4881563"/>
            <a:ext cx="2362200" cy="119062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a:t>thin coating refractories attack </a:t>
            </a:r>
            <a:r>
              <a:rPr lang="en-US" altLang="en-US">
                <a:solidFill>
                  <a:schemeClr val="tx2"/>
                </a:solidFill>
              </a:rPr>
              <a:t>(plenty of fluid melt phase)</a:t>
            </a:r>
          </a:p>
        </p:txBody>
      </p:sp>
      <p:sp>
        <p:nvSpPr>
          <p:cNvPr id="431127" name="Text Box 23"/>
          <p:cNvSpPr txBox="1">
            <a:spLocks noChangeArrowheads="1"/>
          </p:cNvSpPr>
          <p:nvPr/>
        </p:nvSpPr>
        <p:spPr bwMode="auto">
          <a:xfrm>
            <a:off x="5918200" y="4881563"/>
            <a:ext cx="2743200" cy="723900"/>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a:t>thin coating</a:t>
            </a:r>
            <a:r>
              <a:rPr lang="en-US" altLang="en-US">
                <a:solidFill>
                  <a:schemeClr val="tx2"/>
                </a:solidFill>
              </a:rPr>
              <a:t> </a:t>
            </a:r>
          </a:p>
          <a:p>
            <a:pPr>
              <a:spcAft>
                <a:spcPct val="30000"/>
              </a:spcAft>
              <a:buFont typeface="Wingdings" pitchFamily="2" charset="2"/>
              <a:buNone/>
            </a:pPr>
            <a:r>
              <a:rPr lang="en-US" altLang="en-US">
                <a:solidFill>
                  <a:schemeClr val="tx2"/>
                </a:solidFill>
              </a:rPr>
              <a:t>(little of fluid melt phase)</a:t>
            </a:r>
          </a:p>
        </p:txBody>
      </p:sp>
      <p:sp>
        <p:nvSpPr>
          <p:cNvPr id="431128" name="Text Box 24"/>
          <p:cNvSpPr txBox="1">
            <a:spLocks noChangeArrowheads="1"/>
          </p:cNvSpPr>
          <p:nvPr/>
        </p:nvSpPr>
        <p:spPr bwMode="auto">
          <a:xfrm>
            <a:off x="5918200" y="2566988"/>
            <a:ext cx="2362200" cy="1190625"/>
          </a:xfrm>
          <a:prstGeom prst="rect">
            <a:avLst/>
          </a:prstGeom>
          <a:noFill/>
          <a:ln w="9525">
            <a:noFill/>
            <a:miter lim="800000"/>
            <a:headEnd/>
            <a:tailEnd/>
          </a:ln>
        </p:spPr>
        <p:txBody>
          <a:bodyPr>
            <a:spAutoFit/>
          </a:bodyPr>
          <a:lstStyle/>
          <a:p>
            <a:pPr>
              <a:spcAft>
                <a:spcPct val="30000"/>
              </a:spcAft>
              <a:buFont typeface="Wingdings" pitchFamily="2" charset="2"/>
              <a:buNone/>
            </a:pPr>
            <a:r>
              <a:rPr lang="en-US" altLang="en-US"/>
              <a:t>very thin coating dusty clinker       </a:t>
            </a:r>
            <a:r>
              <a:rPr lang="en-US" altLang="en-US">
                <a:solidFill>
                  <a:schemeClr val="tx2"/>
                </a:solidFill>
              </a:rPr>
              <a:t>(little of viscous melt phase)</a:t>
            </a:r>
          </a:p>
        </p:txBody>
      </p:sp>
      <p:sp>
        <p:nvSpPr>
          <p:cNvPr id="68633" name="Line 25"/>
          <p:cNvSpPr>
            <a:spLocks noChangeShapeType="1"/>
          </p:cNvSpPr>
          <p:nvPr/>
        </p:nvSpPr>
        <p:spPr bwMode="auto">
          <a:xfrm>
            <a:off x="4832350" y="2566988"/>
            <a:ext cx="0" cy="681037"/>
          </a:xfrm>
          <a:prstGeom prst="line">
            <a:avLst/>
          </a:prstGeom>
          <a:noFill/>
          <a:ln w="28575">
            <a:solidFill>
              <a:schemeClr val="tx1"/>
            </a:solidFill>
            <a:round/>
            <a:headEnd/>
            <a:tailEnd/>
          </a:ln>
        </p:spPr>
        <p:txBody>
          <a:bodyPr wrap="none" anchor="ctr"/>
          <a:lstStyle/>
          <a:p>
            <a:endParaRPr lang="de-DE"/>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54</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1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1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1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1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25" grpId="0"/>
      <p:bldP spid="431126" grpId="0"/>
      <p:bldP spid="431127" grpId="0"/>
      <p:bldP spid="4311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60BE2A5-1EA2-4515-9307-EF62902211A7}" type="slidenum">
              <a:rPr lang="en-US" sz="800"/>
              <a:pPr algn="r"/>
              <a:t>55</a:t>
            </a:fld>
            <a:endParaRPr lang="en-US" sz="800"/>
          </a:p>
        </p:txBody>
      </p:sp>
      <p:sp>
        <p:nvSpPr>
          <p:cNvPr id="69634" name="Rectangle 3"/>
          <p:cNvSpPr>
            <a:spLocks noChangeArrowheads="1"/>
          </p:cNvSpPr>
          <p:nvPr/>
        </p:nvSpPr>
        <p:spPr bwMode="auto">
          <a:xfrm>
            <a:off x="4803775" y="3459163"/>
            <a:ext cx="184150" cy="427037"/>
          </a:xfrm>
          <a:prstGeom prst="rect">
            <a:avLst/>
          </a:prstGeom>
          <a:noFill/>
          <a:ln w="9525">
            <a:noFill/>
            <a:miter lim="800000"/>
            <a:headEnd/>
            <a:tailEnd/>
          </a:ln>
        </p:spPr>
        <p:txBody>
          <a:bodyPr wrap="none">
            <a:spAutoFit/>
          </a:bodyPr>
          <a:lstStyle/>
          <a:p>
            <a:endParaRPr lang="en-US" altLang="en-US" sz="2200"/>
          </a:p>
        </p:txBody>
      </p:sp>
      <p:sp>
        <p:nvSpPr>
          <p:cNvPr id="69635" name="Rectangle 4"/>
          <p:cNvSpPr>
            <a:spLocks noChangeArrowheads="1"/>
          </p:cNvSpPr>
          <p:nvPr/>
        </p:nvSpPr>
        <p:spPr bwMode="auto">
          <a:xfrm>
            <a:off x="4803775" y="3459163"/>
            <a:ext cx="184150" cy="427037"/>
          </a:xfrm>
          <a:prstGeom prst="rect">
            <a:avLst/>
          </a:prstGeom>
          <a:noFill/>
          <a:ln w="9525">
            <a:noFill/>
            <a:miter lim="800000"/>
            <a:headEnd/>
            <a:tailEnd/>
          </a:ln>
        </p:spPr>
        <p:txBody>
          <a:bodyPr wrap="none">
            <a:spAutoFit/>
          </a:bodyPr>
          <a:lstStyle/>
          <a:p>
            <a:endParaRPr lang="en-US" altLang="en-US" sz="2200"/>
          </a:p>
        </p:txBody>
      </p:sp>
      <p:sp>
        <p:nvSpPr>
          <p:cNvPr id="69636" name="Rectangle 5"/>
          <p:cNvSpPr>
            <a:spLocks noChangeArrowheads="1"/>
          </p:cNvSpPr>
          <p:nvPr/>
        </p:nvSpPr>
        <p:spPr bwMode="auto">
          <a:xfrm>
            <a:off x="560388" y="136683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Impact of dusty clinker</a:t>
            </a:r>
          </a:p>
          <a:p>
            <a:pPr marL="534988" lvl="1" indent="-265113">
              <a:spcBef>
                <a:spcPts val="1200"/>
              </a:spcBef>
              <a:buClr>
                <a:schemeClr val="accent1"/>
              </a:buClr>
              <a:buFont typeface="Arial" charset="0"/>
              <a:buChar char="•"/>
            </a:pPr>
            <a:r>
              <a:rPr lang="en-US" altLang="en-US" dirty="0"/>
              <a:t>Impairs kiln operation (heat transfer from flame)</a:t>
            </a:r>
          </a:p>
          <a:p>
            <a:pPr marL="534988" lvl="1" indent="-265113">
              <a:spcBef>
                <a:spcPts val="1200"/>
              </a:spcBef>
              <a:buClr>
                <a:schemeClr val="accent1"/>
              </a:buClr>
              <a:buFont typeface="Arial" charset="0"/>
              <a:buChar char="•"/>
            </a:pPr>
            <a:r>
              <a:rPr lang="en-US" altLang="en-US" dirty="0"/>
              <a:t>Impairs cooler operation (transport, overheating)</a:t>
            </a:r>
          </a:p>
          <a:p>
            <a:pPr marL="534988" lvl="1" indent="-265113">
              <a:spcBef>
                <a:spcPts val="1200"/>
              </a:spcBef>
              <a:buClr>
                <a:schemeClr val="accent1"/>
              </a:buClr>
              <a:buFont typeface="Arial" charset="0"/>
              <a:buChar char="•"/>
            </a:pPr>
            <a:r>
              <a:rPr lang="en-US" altLang="en-US" dirty="0"/>
              <a:t>Impairs clinker </a:t>
            </a:r>
            <a:r>
              <a:rPr lang="en-US" altLang="en-US" dirty="0" err="1"/>
              <a:t>grindability</a:t>
            </a:r>
            <a:r>
              <a:rPr lang="en-US" altLang="en-US" dirty="0"/>
              <a:t> </a:t>
            </a:r>
          </a:p>
          <a:p>
            <a:pPr marL="269875" indent="-269875">
              <a:spcBef>
                <a:spcPct val="70000"/>
              </a:spcBef>
              <a:buClr>
                <a:schemeClr val="accent1"/>
              </a:buClr>
              <a:buFont typeface="Arial" charset="0"/>
              <a:buChar char="•"/>
            </a:pPr>
            <a:r>
              <a:rPr lang="en-US" altLang="en-US" sz="2000" dirty="0"/>
              <a:t>Chemical factors increasing tendency to dusty clinker:</a:t>
            </a:r>
          </a:p>
          <a:p>
            <a:pPr marL="534988" lvl="1" indent="-265113">
              <a:spcBef>
                <a:spcPts val="1200"/>
              </a:spcBef>
              <a:buClr>
                <a:schemeClr val="accent1"/>
              </a:buClr>
              <a:buFont typeface="Arial" charset="0"/>
              <a:buChar char="•"/>
            </a:pPr>
            <a:r>
              <a:rPr lang="en-US" altLang="en-US" dirty="0"/>
              <a:t>Low liquid phase content: </a:t>
            </a:r>
            <a:r>
              <a:rPr lang="en-US" altLang="en-US" dirty="0" smtClean="0"/>
              <a:t>	&lt; </a:t>
            </a:r>
            <a:r>
              <a:rPr lang="en-US" altLang="en-US" dirty="0"/>
              <a:t>23 %	</a:t>
            </a:r>
            <a:r>
              <a:rPr lang="en-US" altLang="en-US" dirty="0" smtClean="0"/>
              <a:t>	(</a:t>
            </a:r>
            <a:r>
              <a:rPr lang="en-US" altLang="en-US" dirty="0"/>
              <a:t>SR &gt; 2.8)</a:t>
            </a:r>
          </a:p>
          <a:p>
            <a:pPr marL="534988" lvl="1" indent="-265113">
              <a:spcBef>
                <a:spcPts val="1200"/>
              </a:spcBef>
              <a:buClr>
                <a:schemeClr val="accent1"/>
              </a:buClr>
              <a:buFont typeface="Arial" charset="0"/>
              <a:buChar char="•"/>
            </a:pPr>
            <a:r>
              <a:rPr lang="en-US" altLang="en-US" dirty="0"/>
              <a:t>High LS:	</a:t>
            </a:r>
            <a:r>
              <a:rPr lang="en-US" altLang="en-US" dirty="0" smtClean="0"/>
              <a:t>		LS  </a:t>
            </a:r>
            <a:r>
              <a:rPr lang="en-US" altLang="en-US" dirty="0"/>
              <a:t>&gt; 98</a:t>
            </a:r>
          </a:p>
          <a:p>
            <a:pPr marL="534988" lvl="1" indent="-265113">
              <a:spcBef>
                <a:spcPts val="1200"/>
              </a:spcBef>
              <a:buClr>
                <a:schemeClr val="accent1"/>
              </a:buClr>
              <a:buFont typeface="Arial" charset="0"/>
              <a:buChar char="•"/>
            </a:pPr>
            <a:r>
              <a:rPr lang="en-US" altLang="en-US" dirty="0"/>
              <a:t>High SO</a:t>
            </a:r>
            <a:r>
              <a:rPr lang="en-US" altLang="en-US" baseline="-25000" dirty="0"/>
              <a:t>3</a:t>
            </a:r>
            <a:r>
              <a:rPr lang="en-US" altLang="en-US" dirty="0"/>
              <a:t> content:  </a:t>
            </a:r>
            <a:r>
              <a:rPr lang="en-US" altLang="en-US" dirty="0" smtClean="0"/>
              <a:t>		SO</a:t>
            </a:r>
            <a:r>
              <a:rPr lang="en-US" altLang="en-US" baseline="-25000" dirty="0" smtClean="0"/>
              <a:t>3</a:t>
            </a:r>
            <a:r>
              <a:rPr lang="en-US" altLang="en-US" dirty="0" smtClean="0"/>
              <a:t> </a:t>
            </a:r>
            <a:r>
              <a:rPr lang="en-US" altLang="en-US" dirty="0"/>
              <a:t>&gt;  1.3</a:t>
            </a:r>
          </a:p>
          <a:p>
            <a:pPr marL="534988" lvl="1" indent="-265113">
              <a:spcBef>
                <a:spcPts val="1200"/>
              </a:spcBef>
              <a:buClr>
                <a:schemeClr val="accent1"/>
              </a:buClr>
              <a:buFont typeface="Webdings" pitchFamily="18" charset="2"/>
              <a:buNone/>
            </a:pPr>
            <a:r>
              <a:rPr lang="en-US" altLang="en-US" sz="1400" dirty="0"/>
              <a:t>	</a:t>
            </a:r>
          </a:p>
          <a:p>
            <a:pPr marL="534988" lvl="1" indent="-265113">
              <a:spcBef>
                <a:spcPts val="1200"/>
              </a:spcBef>
              <a:buClr>
                <a:schemeClr val="accent1"/>
              </a:buClr>
              <a:buFont typeface="Webdings" pitchFamily="18" charset="2"/>
              <a:buNone/>
            </a:pPr>
            <a:r>
              <a:rPr lang="en-US" altLang="en-US" sz="1400" dirty="0">
                <a:solidFill>
                  <a:schemeClr val="tx2"/>
                </a:solidFill>
              </a:rPr>
              <a:t>(Tentative values only, can differ in individual cases)</a:t>
            </a:r>
          </a:p>
          <a:p>
            <a:pPr marL="269875" indent="-269875">
              <a:spcBef>
                <a:spcPts val="1200"/>
              </a:spcBef>
              <a:buClr>
                <a:schemeClr val="accent1"/>
              </a:buClr>
              <a:buFont typeface="Arial" charset="0"/>
              <a:buChar char="•"/>
            </a:pPr>
            <a:endParaRPr lang="en-US" altLang="en-US" sz="1400" dirty="0">
              <a:solidFill>
                <a:schemeClr val="tx2"/>
              </a:solidFill>
            </a:endParaRPr>
          </a:p>
        </p:txBody>
      </p:sp>
      <p:sp>
        <p:nvSpPr>
          <p:cNvPr id="69637" name="Rectangle 20"/>
          <p:cNvSpPr>
            <a:spLocks noChangeArrowheads="1"/>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Clinker Granulation</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B3F6B51-E352-47ED-A2BF-98619A3EB76E}" type="slidenum">
              <a:rPr lang="en-US" sz="800">
                <a:solidFill>
                  <a:schemeClr val="tx2"/>
                </a:solidFill>
              </a:rPr>
              <a:pPr algn="r"/>
              <a:t>56</a:t>
            </a:fld>
            <a:endParaRPr lang="en-US" sz="800">
              <a:solidFill>
                <a:schemeClr val="tx2"/>
              </a:solidFill>
            </a:endParaRPr>
          </a:p>
        </p:txBody>
      </p:sp>
      <p:sp>
        <p:nvSpPr>
          <p:cNvPr id="70658"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sz="2400" b="1" dirty="0">
                <a:solidFill>
                  <a:schemeClr val="tx2"/>
                </a:solidFill>
              </a:rPr>
              <a:t>Clinker </a:t>
            </a:r>
            <a:r>
              <a:rPr lang="en-US" sz="2400" b="1" dirty="0" err="1">
                <a:solidFill>
                  <a:schemeClr val="tx2"/>
                </a:solidFill>
              </a:rPr>
              <a:t>granulometry</a:t>
            </a:r>
            <a:r>
              <a:rPr lang="en-US" sz="2400" b="1" dirty="0">
                <a:solidFill>
                  <a:schemeClr val="tx2"/>
                </a:solidFill>
              </a:rPr>
              <a:t> </a:t>
            </a:r>
            <a:r>
              <a:rPr lang="en-US" sz="2400" b="1" dirty="0" smtClean="0">
                <a:solidFill>
                  <a:schemeClr val="tx2"/>
                </a:solidFill>
              </a:rPr>
              <a:t>significantly impacts </a:t>
            </a:r>
            <a:r>
              <a:rPr lang="en-US" sz="2400" b="1" dirty="0">
                <a:solidFill>
                  <a:schemeClr val="tx2"/>
                </a:solidFill>
              </a:rPr>
              <a:t>the production process</a:t>
            </a:r>
          </a:p>
        </p:txBody>
      </p:sp>
      <p:graphicFrame>
        <p:nvGraphicFramePr>
          <p:cNvPr id="162853" name="Group 37"/>
          <p:cNvGraphicFramePr>
            <a:graphicFrameLocks noGrp="1"/>
          </p:cNvGraphicFramePr>
          <p:nvPr>
            <p:extLst>
              <p:ext uri="{D42A27DB-BD31-4B8C-83A1-F6EECF244321}">
                <p14:modId xmlns:p14="http://schemas.microsoft.com/office/powerpoint/2010/main" val="3073396140"/>
              </p:ext>
            </p:extLst>
          </p:nvPr>
        </p:nvGraphicFramePr>
        <p:xfrm>
          <a:off x="776288" y="1397000"/>
          <a:ext cx="8096250" cy="4765676"/>
        </p:xfrm>
        <a:graphic>
          <a:graphicData uri="http://schemas.openxmlformats.org/drawingml/2006/table">
            <a:tbl>
              <a:tblPr/>
              <a:tblGrid>
                <a:gridCol w="1571625"/>
                <a:gridCol w="3168650"/>
                <a:gridCol w="3355975"/>
              </a:tblGrid>
              <a:tr h="79375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GB" sz="2000" b="0" i="0" u="none" strike="noStrike" cap="none" normalizeH="0" baseline="0" dirty="0" smtClean="0">
                        <a:ln>
                          <a:noFill/>
                        </a:ln>
                        <a:solidFill>
                          <a:schemeClr val="bg1"/>
                        </a:solidFill>
                        <a:effectLst/>
                        <a:latin typeface="Arial" charset="0"/>
                        <a:cs typeface="Arial" charset="0"/>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2E5F"/>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1" i="0" u="none" strike="noStrike" cap="none" normalizeH="0" baseline="0" smtClean="0">
                          <a:ln>
                            <a:noFill/>
                          </a:ln>
                          <a:solidFill>
                            <a:schemeClr val="bg1"/>
                          </a:solidFill>
                          <a:effectLst/>
                          <a:latin typeface="Arial" charset="0"/>
                          <a:cs typeface="Arial" charset="0"/>
                        </a:rPr>
                        <a:t>Very coarse clinker</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2E5F"/>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1" i="0" u="none" strike="noStrike" cap="none" normalizeH="0" baseline="0" smtClean="0">
                          <a:ln>
                            <a:noFill/>
                          </a:ln>
                          <a:solidFill>
                            <a:schemeClr val="bg1"/>
                          </a:solidFill>
                          <a:effectLst/>
                          <a:latin typeface="Arial" charset="0"/>
                          <a:cs typeface="Arial" charset="0"/>
                        </a:rPr>
                        <a:t>Very fine clinker</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02E5F"/>
                    </a:solidFill>
                  </a:tcPr>
                </a:tc>
              </a:tr>
              <a:tr h="795338">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err="1" smtClean="0">
                          <a:ln>
                            <a:noFill/>
                          </a:ln>
                          <a:solidFill>
                            <a:schemeClr val="tx1"/>
                          </a:solidFill>
                          <a:effectLst/>
                          <a:latin typeface="Arial" charset="0"/>
                          <a:cs typeface="Arial" charset="0"/>
                        </a:rPr>
                        <a:t>Burnability</a:t>
                      </a:r>
                      <a:endParaRPr kumimoji="0" lang="en-US" sz="2000" b="0" i="0" u="none" strike="noStrike" cap="none" normalizeH="0" baseline="0" dirty="0" smtClean="0">
                        <a:ln>
                          <a:noFill/>
                        </a:ln>
                        <a:solidFill>
                          <a:schemeClr val="tx1"/>
                        </a:solidFill>
                        <a:effectLst/>
                        <a:latin typeface="Arial" charset="0"/>
                        <a:cs typeface="Arial" charset="0"/>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Center of grains difficult to burn</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Poor heat transfer to center of clinker bed</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79375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Cooling</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Slow cooling</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Problems in cooler operation</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79375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Dust cycles</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GB" sz="2000" b="0" i="0" u="none" strike="noStrike" cap="none" normalizeH="0" baseline="0" dirty="0" smtClean="0">
                        <a:ln>
                          <a:noFill/>
                        </a:ln>
                        <a:solidFill>
                          <a:schemeClr val="tx1"/>
                        </a:solidFill>
                        <a:effectLst/>
                        <a:latin typeface="Arial" charset="0"/>
                        <a:cs typeface="Arial" charset="0"/>
                      </a:endParaRP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Enhancement of dust cycles</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795338">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Availability</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Crusher wear and blockages</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Wear of cooler grates</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r h="793750">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Grindability</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smtClean="0">
                          <a:ln>
                            <a:noFill/>
                          </a:ln>
                          <a:solidFill>
                            <a:schemeClr val="tx1"/>
                          </a:solidFill>
                          <a:effectLst/>
                          <a:latin typeface="Arial" charset="0"/>
                          <a:cs typeface="Arial" charset="0"/>
                        </a:rPr>
                        <a:t>Hard to grind if ball charge not adapted</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cs typeface="Arial" charset="0"/>
                        </a:rPr>
                        <a:t>Hard to grind due to lack of thermal micro cracks</a:t>
                      </a:r>
                    </a:p>
                  </a:txBody>
                  <a:tcPr marL="90000" marR="90000" marT="46800" marB="4680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C"/>
                    </a:solidFill>
                  </a:tcPr>
                </a:tc>
              </a:tr>
            </a:tbl>
          </a:graphicData>
        </a:graphic>
      </p:graphicFrame>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F76BF6F2-7009-47A0-9C52-2D0303A46351}" type="slidenum">
              <a:rPr lang="en-US" sz="800"/>
              <a:pPr algn="r"/>
              <a:t>57</a:t>
            </a:fld>
            <a:endParaRPr lang="en-US" sz="800"/>
          </a:p>
        </p:txBody>
      </p:sp>
      <p:sp>
        <p:nvSpPr>
          <p:cNvPr id="71682" name="Rectangle 3"/>
          <p:cNvSpPr>
            <a:spLocks noChangeArrowheads="1"/>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a:buClr>
                <a:schemeClr val="accent1"/>
              </a:buClr>
              <a:buFont typeface="Arial" charset="0"/>
              <a:buChar char="•"/>
            </a:pPr>
            <a:r>
              <a:rPr lang="en-US" altLang="en-US" sz="2000" dirty="0"/>
              <a:t>Recommended sieves for granulation assessment: </a:t>
            </a:r>
            <a:br>
              <a:rPr lang="en-US" altLang="en-US" sz="2000" dirty="0"/>
            </a:br>
            <a:r>
              <a:rPr lang="en-US" altLang="en-US" sz="2000" dirty="0"/>
              <a:t>1, 5, 8, 16 mm</a:t>
            </a:r>
          </a:p>
          <a:p>
            <a:pPr marL="269875" indent="-269875">
              <a:buClr>
                <a:schemeClr val="accent1"/>
              </a:buClr>
              <a:buFont typeface="Arial" charset="0"/>
              <a:buChar char="•"/>
            </a:pPr>
            <a:r>
              <a:rPr lang="en-US" altLang="en-US" sz="2000" dirty="0"/>
              <a:t>Tentative criteria for dusty clinker: &gt; 25 % passing 1 mm</a:t>
            </a:r>
          </a:p>
          <a:p>
            <a:pPr marL="269875" indent="-269875">
              <a:buClr>
                <a:schemeClr val="accent1"/>
              </a:buClr>
              <a:buFont typeface="Arial" charset="0"/>
              <a:buChar char="•"/>
            </a:pPr>
            <a:r>
              <a:rPr lang="en-US" altLang="en-US" sz="2000" dirty="0"/>
              <a:t>Investigation of 16 industrial clinkers:</a:t>
            </a:r>
          </a:p>
        </p:txBody>
      </p:sp>
      <p:sp>
        <p:nvSpPr>
          <p:cNvPr id="71683" name="Rectangle 20"/>
          <p:cNvSpPr>
            <a:spLocks noChangeArrowheads="1"/>
          </p:cNvSpPr>
          <p:nvPr/>
        </p:nvSpPr>
        <p:spPr bwMode="auto">
          <a:xfrm>
            <a:off x="560388" y="34448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Clinker Granulation</a:t>
            </a:r>
          </a:p>
        </p:txBody>
      </p:sp>
      <p:graphicFrame>
        <p:nvGraphicFramePr>
          <p:cNvPr id="336900" name="Group 4"/>
          <p:cNvGraphicFramePr>
            <a:graphicFrameLocks noGrp="1"/>
          </p:cNvGraphicFramePr>
          <p:nvPr>
            <p:extLst>
              <p:ext uri="{D42A27DB-BD31-4B8C-83A1-F6EECF244321}">
                <p14:modId xmlns:p14="http://schemas.microsoft.com/office/powerpoint/2010/main" val="4285966141"/>
              </p:ext>
            </p:extLst>
          </p:nvPr>
        </p:nvGraphicFramePr>
        <p:xfrm>
          <a:off x="920552" y="2924944"/>
          <a:ext cx="6029643" cy="2903538"/>
        </p:xfrm>
        <a:graphic>
          <a:graphicData uri="http://schemas.openxmlformats.org/drawingml/2006/table">
            <a:tbl>
              <a:tblPr/>
              <a:tblGrid>
                <a:gridCol w="2524443"/>
                <a:gridCol w="1208088"/>
                <a:gridCol w="1185862"/>
                <a:gridCol w="1111250"/>
              </a:tblGrid>
              <a:tr h="677863">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Sieve opening (mm)</a:t>
                      </a:r>
                    </a:p>
                  </a:txBody>
                  <a:tcPr marT="45730" marB="45730" anchor="ctr" horzOverflow="overflow">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Passing (%)</a:t>
                      </a:r>
                    </a:p>
                  </a:txBody>
                  <a:tcPr marT="45730" marB="45730" anchor="ctr" horzOverflow="overflow">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de-DE"/>
                    </a:p>
                  </a:txBody>
                  <a:tcPr/>
                </a:tc>
                <a:tc hMerge="1">
                  <a:txBody>
                    <a:bodyPr/>
                    <a:lstStyle/>
                    <a:p>
                      <a:endParaRPr lang="de-DE"/>
                    </a:p>
                  </a:txBody>
                  <a:tcPr/>
                </a:tc>
              </a:tr>
              <a:tr h="2225675">
                <a:tc>
                  <a:txBody>
                    <a:bodyPr/>
                    <a:lstStyle/>
                    <a:p>
                      <a:pPr marL="96838" marR="0" lvl="0" indent="185738"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573088" algn="r"/>
                        </a:tabLst>
                      </a:pPr>
                      <a:endParaRPr kumimoji="0" lang="en-US" sz="2000" b="0" i="0" u="none" strike="noStrike" cap="none" normalizeH="0" baseline="0" smtClean="0">
                        <a:ln>
                          <a:noFill/>
                        </a:ln>
                        <a:solidFill>
                          <a:schemeClr val="tx1"/>
                        </a:solidFill>
                        <a:effectLst/>
                        <a:latin typeface="Arial" charset="0"/>
                      </a:endParaRPr>
                    </a:p>
                    <a:p>
                      <a:pPr marL="96838" marR="0" lvl="0" indent="185738"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573088" algn="r"/>
                        </a:tabLst>
                      </a:pPr>
                      <a:r>
                        <a:rPr kumimoji="0" lang="en-US" sz="2000" b="0" i="0" u="none" strike="noStrike" cap="none" normalizeH="0" baseline="0" smtClean="0">
                          <a:ln>
                            <a:noFill/>
                          </a:ln>
                          <a:solidFill>
                            <a:schemeClr val="tx1"/>
                          </a:solidFill>
                          <a:effectLst/>
                          <a:latin typeface="Arial" charset="0"/>
                        </a:rPr>
                        <a:t>1</a:t>
                      </a:r>
                    </a:p>
                    <a:p>
                      <a:pPr marL="96838" marR="0" lvl="0" indent="185738"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573088" algn="r"/>
                        </a:tabLst>
                      </a:pPr>
                      <a:r>
                        <a:rPr kumimoji="0" lang="en-US" sz="2000" b="0" i="0" u="none" strike="noStrike" cap="none" normalizeH="0" baseline="0" smtClean="0">
                          <a:ln>
                            <a:noFill/>
                          </a:ln>
                          <a:solidFill>
                            <a:schemeClr val="tx1"/>
                          </a:solidFill>
                          <a:effectLst/>
                          <a:latin typeface="Arial" charset="0"/>
                        </a:rPr>
                        <a:t>5</a:t>
                      </a:r>
                    </a:p>
                    <a:p>
                      <a:pPr marL="96838" marR="0" lvl="0" indent="185738"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573088" algn="r"/>
                        </a:tabLst>
                      </a:pPr>
                      <a:r>
                        <a:rPr kumimoji="0" lang="en-US" sz="2000" b="0" i="0" u="none" strike="noStrike" cap="none" normalizeH="0" baseline="0" smtClean="0">
                          <a:ln>
                            <a:noFill/>
                          </a:ln>
                          <a:solidFill>
                            <a:schemeClr val="tx1"/>
                          </a:solidFill>
                          <a:effectLst/>
                          <a:latin typeface="Arial" charset="0"/>
                        </a:rPr>
                        <a:t>8</a:t>
                      </a:r>
                    </a:p>
                    <a:p>
                      <a:pPr marL="96838" marR="0" lvl="0" indent="185738"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573088" algn="r"/>
                        </a:tabLst>
                      </a:pPr>
                      <a:r>
                        <a:rPr kumimoji="0" lang="en-US" sz="2000" b="0" i="0" u="none" strike="noStrike" cap="none" normalizeH="0" baseline="0" smtClean="0">
                          <a:ln>
                            <a:noFill/>
                          </a:ln>
                          <a:solidFill>
                            <a:schemeClr val="tx1"/>
                          </a:solidFill>
                          <a:effectLst/>
                          <a:latin typeface="Arial" charset="0"/>
                        </a:rPr>
                        <a:t>16</a:t>
                      </a:r>
                    </a:p>
                  </a:txBody>
                  <a:tcPr marT="45730" marB="45730" horzOverflow="overflow">
                    <a:lnL w="28575" cap="flat" cmpd="sng" algn="ctr">
                      <a:solidFill>
                        <a:schemeClr val="accent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x</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10.2</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32.8</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46.7</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74.5</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952500" algn="r"/>
                        </a:tabLst>
                      </a:pPr>
                      <a:r>
                        <a:rPr kumimoji="0" lang="en-US" sz="2000" b="0" i="0" u="none" strike="noStrike" cap="none" normalizeH="0" baseline="0" dirty="0" smtClean="0">
                          <a:ln>
                            <a:noFill/>
                          </a:ln>
                          <a:solidFill>
                            <a:schemeClr val="tx1"/>
                          </a:solidFill>
                          <a:effectLst/>
                          <a:latin typeface="Arial" charset="0"/>
                        </a:rPr>
                        <a:t>min.</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952500" algn="r"/>
                        </a:tabLst>
                      </a:pPr>
                      <a:r>
                        <a:rPr kumimoji="0" lang="en-US" sz="2000" b="0" i="0" u="none" strike="noStrike" cap="none" normalizeH="0" baseline="0" dirty="0" smtClean="0">
                          <a:ln>
                            <a:noFill/>
                          </a:ln>
                          <a:solidFill>
                            <a:schemeClr val="tx1"/>
                          </a:solidFill>
                          <a:effectLst/>
                          <a:latin typeface="Arial" charset="0"/>
                        </a:rPr>
                        <a:t>0.4</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952500" algn="r"/>
                        </a:tabLst>
                      </a:pPr>
                      <a:r>
                        <a:rPr kumimoji="0" lang="en-US" sz="2000" b="0" i="0" u="none" strike="noStrike" cap="none" normalizeH="0" baseline="0" dirty="0" smtClean="0">
                          <a:ln>
                            <a:noFill/>
                          </a:ln>
                          <a:solidFill>
                            <a:schemeClr val="tx1"/>
                          </a:solidFill>
                          <a:effectLst/>
                          <a:latin typeface="Arial" charset="0"/>
                        </a:rPr>
                        <a:t>15.1</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952500" algn="r"/>
                        </a:tabLst>
                      </a:pPr>
                      <a:r>
                        <a:rPr kumimoji="0" lang="en-US" sz="2000" b="0" i="0" u="none" strike="noStrike" cap="none" normalizeH="0" baseline="0" dirty="0" smtClean="0">
                          <a:ln>
                            <a:noFill/>
                          </a:ln>
                          <a:solidFill>
                            <a:schemeClr val="tx1"/>
                          </a:solidFill>
                          <a:effectLst/>
                          <a:latin typeface="Arial" charset="0"/>
                        </a:rPr>
                        <a:t>24.9</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tab pos="952500" algn="r"/>
                        </a:tabLst>
                      </a:pPr>
                      <a:r>
                        <a:rPr kumimoji="0" lang="en-US" sz="2000" b="0" i="0" u="none" strike="noStrike" cap="none" normalizeH="0" baseline="0" dirty="0" smtClean="0">
                          <a:ln>
                            <a:noFill/>
                          </a:ln>
                          <a:solidFill>
                            <a:schemeClr val="tx1"/>
                          </a:solidFill>
                          <a:effectLst/>
                          <a:latin typeface="Arial" charset="0"/>
                        </a:rPr>
                        <a:t>59.1</a:t>
                      </a:r>
                    </a:p>
                  </a:txBody>
                  <a:tcPr marT="45730" marB="4573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max.</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30.9</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53.5</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64.1</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2000" b="0" i="0" u="none" strike="noStrike" cap="none" normalizeH="0" baseline="0" dirty="0" smtClean="0">
                          <a:ln>
                            <a:noFill/>
                          </a:ln>
                          <a:solidFill>
                            <a:schemeClr val="tx1"/>
                          </a:solidFill>
                          <a:effectLst/>
                          <a:latin typeface="Arial" charset="0"/>
                        </a:rPr>
                        <a:t>92.4</a:t>
                      </a:r>
                    </a:p>
                  </a:txBody>
                  <a:tcPr marT="45730" marB="45730" horzOverflow="overflow">
                    <a:lnL w="12700" cap="flat" cmpd="sng" algn="ctr">
                      <a:solidFill>
                        <a:schemeClr val="tx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71699" name="Line 19"/>
          <p:cNvSpPr>
            <a:spLocks noChangeShapeType="1"/>
          </p:cNvSpPr>
          <p:nvPr/>
        </p:nvSpPr>
        <p:spPr bwMode="auto">
          <a:xfrm>
            <a:off x="4016896" y="3645024"/>
            <a:ext cx="152400" cy="0"/>
          </a:xfrm>
          <a:prstGeom prst="line">
            <a:avLst/>
          </a:prstGeom>
          <a:noFill/>
          <a:ln w="19050">
            <a:solidFill>
              <a:schemeClr val="tx1"/>
            </a:solidFill>
            <a:round/>
            <a:headEnd/>
            <a:tailEnd/>
          </a:ln>
        </p:spPr>
        <p:txBody>
          <a:bodyPr wrap="none" anchor="ctr"/>
          <a:lstStyle/>
          <a:p>
            <a:endParaRPr lang="de-DE"/>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8599D62-A011-4F18-9A86-4463C978933F}" type="slidenum">
              <a:rPr lang="en-US" sz="800"/>
              <a:pPr algn="r"/>
              <a:t>58</a:t>
            </a:fld>
            <a:endParaRPr lang="en-US" sz="800"/>
          </a:p>
        </p:txBody>
      </p:sp>
      <p:graphicFrame>
        <p:nvGraphicFramePr>
          <p:cNvPr id="96260" name="Object 4"/>
          <p:cNvGraphicFramePr>
            <a:graphicFrameLocks noChangeAspect="1"/>
          </p:cNvGraphicFramePr>
          <p:nvPr/>
        </p:nvGraphicFramePr>
        <p:xfrm>
          <a:off x="560388" y="1154113"/>
          <a:ext cx="8783637" cy="5053012"/>
        </p:xfrm>
        <a:graphic>
          <a:graphicData uri="http://schemas.openxmlformats.org/presentationml/2006/ole">
            <mc:AlternateContent xmlns:mc="http://schemas.openxmlformats.org/markup-compatibility/2006">
              <mc:Choice xmlns:v="urn:schemas-microsoft-com:vml" Requires="v">
                <p:oleObj spid="_x0000_s96293" name="Chart" r:id="rId3" imgW="9172687" imgH="5276698" progId="Excel.Chart.8">
                  <p:embed/>
                </p:oleObj>
              </mc:Choice>
              <mc:Fallback>
                <p:oleObj name="Chart" r:id="rId3" imgW="9172687" imgH="5276698" progId="Excel.Char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1154113"/>
                        <a:ext cx="8783637" cy="505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6262" name="Rectangle 5"/>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Clinker Granulation</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6BD8379-3EC3-4CB6-99E4-ADD75F117FD2}" type="slidenum">
              <a:rPr lang="en-US" sz="800"/>
              <a:pPr algn="r"/>
              <a:t>59</a:t>
            </a:fld>
            <a:endParaRPr lang="en-US" sz="800"/>
          </a:p>
        </p:txBody>
      </p:sp>
      <p:sp>
        <p:nvSpPr>
          <p:cNvPr id="97282" name="Rectangle 3"/>
          <p:cNvSpPr>
            <a:spLocks noChangeArrowheads="1"/>
          </p:cNvSpPr>
          <p:nvPr/>
        </p:nvSpPr>
        <p:spPr bwMode="auto">
          <a:xfrm>
            <a:off x="4803775" y="3473450"/>
            <a:ext cx="184150" cy="427038"/>
          </a:xfrm>
          <a:prstGeom prst="rect">
            <a:avLst/>
          </a:prstGeom>
          <a:noFill/>
          <a:ln w="9525">
            <a:noFill/>
            <a:miter lim="800000"/>
            <a:headEnd/>
            <a:tailEnd/>
          </a:ln>
        </p:spPr>
        <p:txBody>
          <a:bodyPr wrap="none">
            <a:spAutoFit/>
          </a:bodyPr>
          <a:lstStyle/>
          <a:p>
            <a:endParaRPr lang="en-US" altLang="en-US" sz="2200"/>
          </a:p>
        </p:txBody>
      </p:sp>
      <p:sp>
        <p:nvSpPr>
          <p:cNvPr id="97283" name="Rectangle 4"/>
          <p:cNvSpPr>
            <a:spLocks noChangeArrowheads="1"/>
          </p:cNvSpPr>
          <p:nvPr/>
        </p:nvSpPr>
        <p:spPr bwMode="auto">
          <a:xfrm>
            <a:off x="4803775" y="3473450"/>
            <a:ext cx="184150" cy="427038"/>
          </a:xfrm>
          <a:prstGeom prst="rect">
            <a:avLst/>
          </a:prstGeom>
          <a:noFill/>
          <a:ln w="9525">
            <a:noFill/>
            <a:miter lim="800000"/>
            <a:headEnd/>
            <a:tailEnd/>
          </a:ln>
        </p:spPr>
        <p:txBody>
          <a:bodyPr wrap="none">
            <a:spAutoFit/>
          </a:bodyPr>
          <a:lstStyle/>
          <a:p>
            <a:endParaRPr lang="en-US" altLang="en-US" sz="2200"/>
          </a:p>
        </p:txBody>
      </p:sp>
      <p:sp>
        <p:nvSpPr>
          <p:cNvPr id="97284" name="Rectangle 5"/>
          <p:cNvSpPr>
            <a:spLocks noChangeArrowheads="1"/>
          </p:cNvSpPr>
          <p:nvPr/>
        </p:nvSpPr>
        <p:spPr bwMode="auto">
          <a:xfrm>
            <a:off x="560388" y="1381125"/>
            <a:ext cx="5545137"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Impact of clinker balls</a:t>
            </a:r>
          </a:p>
          <a:p>
            <a:pPr marL="534988" lvl="1" indent="-265113">
              <a:spcBef>
                <a:spcPts val="1200"/>
              </a:spcBef>
              <a:buClr>
                <a:schemeClr val="accent1"/>
              </a:buClr>
              <a:buFont typeface="Arial" charset="0"/>
              <a:buChar char="•"/>
            </a:pPr>
            <a:r>
              <a:rPr lang="en-US" altLang="en-US" dirty="0"/>
              <a:t>Excessive clinker temperatures at cooler outlet</a:t>
            </a:r>
          </a:p>
          <a:p>
            <a:pPr marL="534988" lvl="1" indent="-265113">
              <a:spcBef>
                <a:spcPts val="1200"/>
              </a:spcBef>
              <a:buClr>
                <a:schemeClr val="accent1"/>
              </a:buClr>
              <a:buFont typeface="Arial" charset="0"/>
              <a:buChar char="•"/>
            </a:pPr>
            <a:r>
              <a:rPr lang="en-US" altLang="en-US" dirty="0"/>
              <a:t>Cooler operation (blockages</a:t>
            </a:r>
            <a:r>
              <a:rPr lang="en-US" altLang="en-US" dirty="0" smtClean="0"/>
              <a:t>)</a:t>
            </a:r>
            <a:endParaRPr lang="en-US" altLang="en-US" dirty="0"/>
          </a:p>
          <a:p>
            <a:pPr marL="269875" indent="-269875">
              <a:spcBef>
                <a:spcPct val="70000"/>
              </a:spcBef>
              <a:buClr>
                <a:schemeClr val="accent1"/>
              </a:buClr>
              <a:buFont typeface="Arial" charset="0"/>
              <a:buChar char="•"/>
            </a:pPr>
            <a:r>
              <a:rPr lang="en-US" altLang="en-US" sz="2000" dirty="0"/>
              <a:t>Chemical factors increasing tendency to ball formation</a:t>
            </a:r>
          </a:p>
          <a:p>
            <a:pPr marL="534988" lvl="1" indent="-265113">
              <a:spcBef>
                <a:spcPts val="1200"/>
              </a:spcBef>
              <a:buClr>
                <a:schemeClr val="accent1"/>
              </a:buClr>
              <a:buFont typeface="Arial" charset="0"/>
              <a:buChar char="•"/>
            </a:pPr>
            <a:r>
              <a:rPr lang="en-US" altLang="en-US" dirty="0"/>
              <a:t>High liquid phase contents (&gt;  27 %) and high viscosity (AR &gt;  2.2)</a:t>
            </a:r>
          </a:p>
          <a:p>
            <a:pPr marL="269875" indent="-269875">
              <a:spcBef>
                <a:spcPts val="1200"/>
              </a:spcBef>
              <a:buClr>
                <a:schemeClr val="accent1"/>
              </a:buClr>
              <a:buFont typeface="Arial" charset="0"/>
              <a:buChar char="•"/>
            </a:pPr>
            <a:r>
              <a:rPr lang="en-US" altLang="en-US" sz="2000" dirty="0"/>
              <a:t>Besides chemical factors, clinker ball formation is very much related to process condition (burner settings, sulfur volatilization, </a:t>
            </a:r>
            <a:r>
              <a:rPr lang="en-US" altLang="en-US" sz="2000" dirty="0" smtClean="0"/>
              <a:t>etc.)</a:t>
            </a:r>
            <a:endParaRPr lang="en-US" altLang="en-US" sz="2000" dirty="0"/>
          </a:p>
          <a:p>
            <a:pPr marL="534988" lvl="1" indent="-265113">
              <a:spcBef>
                <a:spcPct val="50000"/>
              </a:spcBef>
              <a:buClr>
                <a:schemeClr val="accent1"/>
              </a:buClr>
              <a:buFont typeface="Webdings" pitchFamily="18" charset="2"/>
              <a:buNone/>
            </a:pPr>
            <a:r>
              <a:rPr lang="en-US" altLang="en-US" sz="1600" dirty="0"/>
              <a:t>	</a:t>
            </a:r>
            <a:endParaRPr lang="en-US" altLang="en-US" sz="1200" dirty="0">
              <a:solidFill>
                <a:schemeClr val="bg2"/>
              </a:solidFill>
            </a:endParaRPr>
          </a:p>
        </p:txBody>
      </p:sp>
      <p:sp>
        <p:nvSpPr>
          <p:cNvPr id="97285" name="Rectangle 9"/>
          <p:cNvSpPr>
            <a:spLocks noChangeArrowheads="1"/>
          </p:cNvSpPr>
          <p:nvPr/>
        </p:nvSpPr>
        <p:spPr bwMode="auto">
          <a:xfrm>
            <a:off x="560388" y="37306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Clinker ball formation</a:t>
            </a:r>
          </a:p>
        </p:txBody>
      </p:sp>
      <p:pic>
        <p:nvPicPr>
          <p:cNvPr id="97286" name="Picture 8"/>
          <p:cNvPicPr>
            <a:picLocks noChangeAspect="1" noChangeArrowheads="1"/>
          </p:cNvPicPr>
          <p:nvPr/>
        </p:nvPicPr>
        <p:blipFill>
          <a:blip r:embed="rId2"/>
          <a:srcRect l="2843" r="6377"/>
          <a:stretch>
            <a:fillRect/>
          </a:stretch>
        </p:blipFill>
        <p:spPr bwMode="auto">
          <a:xfrm>
            <a:off x="6281738" y="1454150"/>
            <a:ext cx="3216275" cy="2881313"/>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84B70435-5BE7-46E8-A0CF-04FCDCF11959}" type="slidenum">
              <a:rPr lang="en-US" sz="800"/>
              <a:pPr algn="r"/>
              <a:t>6</a:t>
            </a:fld>
            <a:endParaRPr lang="en-US" sz="800"/>
          </a:p>
        </p:txBody>
      </p:sp>
      <p:sp>
        <p:nvSpPr>
          <p:cNvPr id="19458" name="Rectangle 2"/>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Sequence of Reactions Occurring in a Rotary Kiln System</a:t>
            </a:r>
          </a:p>
        </p:txBody>
      </p:sp>
      <p:sp>
        <p:nvSpPr>
          <p:cNvPr id="19459" name="Text Box 3"/>
          <p:cNvSpPr txBox="1">
            <a:spLocks noChangeArrowheads="1"/>
          </p:cNvSpPr>
          <p:nvPr/>
        </p:nvSpPr>
        <p:spPr bwMode="auto">
          <a:xfrm>
            <a:off x="560388" y="1225550"/>
            <a:ext cx="8229600" cy="4879975"/>
          </a:xfrm>
          <a:prstGeom prst="rect">
            <a:avLst/>
          </a:prstGeom>
          <a:noFill/>
          <a:ln w="9525">
            <a:noFill/>
            <a:miter lim="800000"/>
            <a:headEnd/>
            <a:tailEnd/>
          </a:ln>
        </p:spPr>
        <p:txBody>
          <a:bodyPr anchor="ctr">
            <a:spAutoFit/>
          </a:bodyPr>
          <a:lstStyle/>
          <a:p>
            <a:pPr>
              <a:spcBef>
                <a:spcPts val="300"/>
              </a:spcBef>
              <a:tabLst>
                <a:tab pos="1435100" algn="r"/>
                <a:tab pos="1997075" algn="l"/>
              </a:tabLst>
            </a:pPr>
            <a:r>
              <a:rPr lang="en-US" altLang="en-US" sz="2000" b="1"/>
              <a:t>	</a:t>
            </a:r>
            <a:r>
              <a:rPr lang="en-US" altLang="en-US" b="1"/>
              <a:t>Heating (°C)</a:t>
            </a:r>
          </a:p>
          <a:p>
            <a:pPr>
              <a:lnSpc>
                <a:spcPct val="120000"/>
              </a:lnSpc>
              <a:spcBef>
                <a:spcPts val="600"/>
              </a:spcBef>
              <a:tabLst>
                <a:tab pos="1435100" algn="r"/>
                <a:tab pos="1997075" algn="l"/>
              </a:tabLst>
            </a:pPr>
            <a:r>
              <a:rPr lang="en-US" altLang="en-US"/>
              <a:t>	20 - 100	Evaporation of H</a:t>
            </a:r>
            <a:r>
              <a:rPr lang="en-US" altLang="en-US" baseline="-25000"/>
              <a:t>2</a:t>
            </a:r>
            <a:r>
              <a:rPr lang="en-US" altLang="en-US"/>
              <a:t>O</a:t>
            </a:r>
          </a:p>
          <a:p>
            <a:pPr>
              <a:spcBef>
                <a:spcPts val="300"/>
              </a:spcBef>
              <a:tabLst>
                <a:tab pos="1435100" algn="r"/>
                <a:tab pos="1997075" algn="l"/>
              </a:tabLst>
            </a:pPr>
            <a:r>
              <a:rPr lang="en-US" altLang="en-US"/>
              <a:t>	100 - 300	Loss of physically adsorbed water</a:t>
            </a:r>
          </a:p>
          <a:p>
            <a:pPr>
              <a:spcBef>
                <a:spcPts val="300"/>
              </a:spcBef>
              <a:tabLst>
                <a:tab pos="1435100" algn="r"/>
                <a:tab pos="1997075" algn="l"/>
              </a:tabLst>
            </a:pPr>
            <a:r>
              <a:rPr lang="en-US" altLang="en-US"/>
              <a:t>	400 - 900	Removal of structural H</a:t>
            </a:r>
            <a:r>
              <a:rPr lang="en-US" altLang="en-US" baseline="-25000"/>
              <a:t>2</a:t>
            </a:r>
            <a:r>
              <a:rPr lang="en-US" altLang="en-US"/>
              <a:t>O (H</a:t>
            </a:r>
            <a:r>
              <a:rPr lang="en-US" altLang="en-US" baseline="-25000"/>
              <a:t>2</a:t>
            </a:r>
            <a:r>
              <a:rPr lang="en-US" altLang="en-US"/>
              <a:t>O and OH groups) </a:t>
            </a:r>
            <a:br>
              <a:rPr lang="en-US" altLang="en-US"/>
            </a:br>
            <a:r>
              <a:rPr lang="en-US" altLang="en-US"/>
              <a:t>		from clay minerals </a:t>
            </a:r>
          </a:p>
          <a:p>
            <a:pPr>
              <a:spcBef>
                <a:spcPts val="300"/>
              </a:spcBef>
              <a:tabLst>
                <a:tab pos="1435100" algn="r"/>
                <a:tab pos="1997075" algn="l"/>
              </a:tabLst>
            </a:pPr>
            <a:r>
              <a:rPr lang="en-US" altLang="en-US"/>
              <a:t>	&gt;500	Structural changes in silicate minerals</a:t>
            </a:r>
          </a:p>
          <a:p>
            <a:pPr>
              <a:spcBef>
                <a:spcPts val="300"/>
              </a:spcBef>
              <a:tabLst>
                <a:tab pos="1435100" algn="r"/>
                <a:tab pos="1997075" algn="l"/>
              </a:tabLst>
            </a:pPr>
            <a:r>
              <a:rPr lang="en-US" altLang="en-US"/>
              <a:t>	600 - 900	Dissociation of carbonates</a:t>
            </a:r>
          </a:p>
          <a:p>
            <a:pPr>
              <a:spcBef>
                <a:spcPts val="300"/>
              </a:spcBef>
              <a:tabLst>
                <a:tab pos="1435100" algn="r"/>
                <a:tab pos="1997075" algn="l"/>
              </a:tabLst>
            </a:pPr>
            <a:r>
              <a:rPr lang="en-US" altLang="en-US"/>
              <a:t>	&gt;800	Formation of belite, intermediate products, aluminate 		and ferrite</a:t>
            </a:r>
          </a:p>
          <a:p>
            <a:pPr>
              <a:spcBef>
                <a:spcPts val="300"/>
              </a:spcBef>
              <a:tabLst>
                <a:tab pos="1435100" algn="r"/>
                <a:tab pos="1997075" algn="l"/>
              </a:tabLst>
            </a:pPr>
            <a:r>
              <a:rPr lang="en-US" altLang="en-US"/>
              <a:t>	&gt;1250	Formation of liquid phase (aluminate and ferrite melt)</a:t>
            </a:r>
          </a:p>
          <a:p>
            <a:pPr>
              <a:spcBef>
                <a:spcPts val="300"/>
              </a:spcBef>
              <a:tabLst>
                <a:tab pos="1435100" algn="r"/>
                <a:tab pos="1997075" algn="l"/>
              </a:tabLst>
            </a:pPr>
            <a:r>
              <a:rPr lang="en-US" altLang="en-US"/>
              <a:t>	~1450	Completion of reaction and growth of alite 				and belite</a:t>
            </a:r>
          </a:p>
          <a:p>
            <a:pPr>
              <a:lnSpc>
                <a:spcPct val="130000"/>
              </a:lnSpc>
              <a:spcBef>
                <a:spcPts val="300"/>
              </a:spcBef>
              <a:spcAft>
                <a:spcPct val="30000"/>
              </a:spcAft>
              <a:tabLst>
                <a:tab pos="1435100" algn="r"/>
                <a:tab pos="1997075" algn="l"/>
              </a:tabLst>
            </a:pPr>
            <a:r>
              <a:rPr lang="en-US" altLang="en-US" b="1"/>
              <a:t>	Cooling (°C)</a:t>
            </a:r>
          </a:p>
          <a:p>
            <a:pPr>
              <a:spcBef>
                <a:spcPts val="300"/>
              </a:spcBef>
              <a:tabLst>
                <a:tab pos="1435100" algn="r"/>
                <a:tab pos="1997075" algn="l"/>
              </a:tabLst>
            </a:pPr>
            <a:r>
              <a:rPr lang="en-US" altLang="en-US"/>
              <a:t>	1300 - 1240	Crystallization of liquid phase into mainly aluminate 			and ferrite</a:t>
            </a:r>
          </a:p>
        </p:txBody>
      </p:sp>
      <p:sp>
        <p:nvSpPr>
          <p:cNvPr id="19460" name="Rectangle 4"/>
          <p:cNvSpPr>
            <a:spLocks noChangeArrowheads="1"/>
          </p:cNvSpPr>
          <p:nvPr/>
        </p:nvSpPr>
        <p:spPr bwMode="auto">
          <a:xfrm>
            <a:off x="600075" y="1203325"/>
            <a:ext cx="1600200" cy="457200"/>
          </a:xfrm>
          <a:prstGeom prst="rect">
            <a:avLst/>
          </a:prstGeom>
          <a:noFill/>
          <a:ln w="28575">
            <a:solidFill>
              <a:schemeClr val="accent1"/>
            </a:solidFill>
            <a:miter lim="800000"/>
            <a:headEnd/>
            <a:tailEnd/>
          </a:ln>
        </p:spPr>
        <p:txBody>
          <a:bodyPr wrap="none" anchor="ctr"/>
          <a:lstStyle/>
          <a:p>
            <a:pPr>
              <a:spcBef>
                <a:spcPct val="20000"/>
              </a:spcBef>
              <a:spcAft>
                <a:spcPct val="30000"/>
              </a:spcAft>
              <a:buFont typeface="Wingdings" pitchFamily="2" charset="2"/>
              <a:buNone/>
            </a:pPr>
            <a:endParaRPr lang="en-US" altLang="en-US"/>
          </a:p>
        </p:txBody>
      </p:sp>
      <p:sp>
        <p:nvSpPr>
          <p:cNvPr id="19461" name="Rectangle 5"/>
          <p:cNvSpPr>
            <a:spLocks noChangeArrowheads="1"/>
          </p:cNvSpPr>
          <p:nvPr/>
        </p:nvSpPr>
        <p:spPr bwMode="auto">
          <a:xfrm>
            <a:off x="595313" y="4991100"/>
            <a:ext cx="1600200" cy="457200"/>
          </a:xfrm>
          <a:prstGeom prst="rect">
            <a:avLst/>
          </a:prstGeom>
          <a:noFill/>
          <a:ln w="28575">
            <a:solidFill>
              <a:srgbClr val="0096C3"/>
            </a:solidFill>
            <a:miter lim="800000"/>
            <a:headEnd/>
            <a:tailEnd/>
          </a:ln>
        </p:spPr>
        <p:txBody>
          <a:bodyPr wrap="none" anchor="ctr"/>
          <a:lstStyle/>
          <a:p>
            <a:pPr>
              <a:spcBef>
                <a:spcPct val="20000"/>
              </a:spcBef>
              <a:spcAft>
                <a:spcPct val="30000"/>
              </a:spcAft>
              <a:buFont typeface="Wingdings" pitchFamily="2" charset="2"/>
              <a:buNone/>
            </a:pPr>
            <a:endParaRPr lang="en-US" altLang="en-US"/>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CD22169-AB9C-4DA1-8ABE-84FF29A558CC}" type="slidenum">
              <a:rPr lang="en-US" sz="800"/>
              <a:pPr algn="r"/>
              <a:t>60</a:t>
            </a:fld>
            <a:endParaRPr lang="en-US" sz="800"/>
          </a:p>
        </p:txBody>
      </p:sp>
      <p:sp>
        <p:nvSpPr>
          <p:cNvPr id="98306" name="Rectangle 3"/>
          <p:cNvSpPr>
            <a:spLocks noChangeArrowheads="1"/>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a:t>The plant reduced a silica rich alternative resource (contaminated soil)</a:t>
            </a:r>
          </a:p>
          <a:p>
            <a:pPr marL="269875" indent="-269875">
              <a:spcBef>
                <a:spcPts val="1200"/>
              </a:spcBef>
              <a:buClr>
                <a:schemeClr val="accent1"/>
              </a:buClr>
              <a:buFont typeface="Arial" charset="0"/>
              <a:buChar char="•"/>
            </a:pPr>
            <a:r>
              <a:rPr lang="en-US" altLang="en-US" sz="2000"/>
              <a:t>To compensate for lower SR, the iron corrective was reduced. This increased the AR.</a:t>
            </a:r>
          </a:p>
          <a:p>
            <a:pPr marL="269875" indent="-269875">
              <a:spcBef>
                <a:spcPts val="1200"/>
              </a:spcBef>
              <a:buClr>
                <a:schemeClr val="accent1"/>
              </a:buClr>
              <a:buFont typeface="Arial" charset="0"/>
              <a:buChar char="•"/>
            </a:pPr>
            <a:r>
              <a:rPr lang="en-US" altLang="en-US" sz="2000"/>
              <a:t>Clinker ball formation occurred on several occasions and caused clinker cooler stoppages</a:t>
            </a:r>
          </a:p>
          <a:p>
            <a:pPr marL="269875" indent="-269875">
              <a:spcBef>
                <a:spcPts val="1200"/>
              </a:spcBef>
              <a:buClr>
                <a:schemeClr val="accent1"/>
              </a:buClr>
              <a:buFont typeface="Arial" charset="0"/>
              <a:buChar char="•"/>
            </a:pPr>
            <a:r>
              <a:rPr lang="en-US" altLang="en-US" sz="2000"/>
              <a:t>Clinker ball formation coincided with peak-periods of liquid phase content and of high AR.</a:t>
            </a:r>
          </a:p>
          <a:p>
            <a:pPr marL="269875" indent="-269875">
              <a:spcBef>
                <a:spcPts val="1200"/>
              </a:spcBef>
              <a:buClr>
                <a:schemeClr val="accent1"/>
              </a:buClr>
              <a:buFont typeface="Arial" charset="0"/>
              <a:buChar char="•"/>
            </a:pPr>
            <a:r>
              <a:rPr lang="en-US" altLang="en-US" sz="2000"/>
              <a:t>The phenomena disappeared when AR and SR could be brought back to initial levels.</a:t>
            </a:r>
          </a:p>
        </p:txBody>
      </p:sp>
      <p:sp>
        <p:nvSpPr>
          <p:cNvPr id="98307" name="Rectangle 2"/>
          <p:cNvSpPr>
            <a:spLocks noChangeArrowheads="1"/>
          </p:cNvSpPr>
          <p:nvPr/>
        </p:nvSpPr>
        <p:spPr bwMode="auto">
          <a:xfrm>
            <a:off x="560388" y="315913"/>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Clinker Balls: Plant Example</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963C9A4-1A5D-4723-9087-8E0AC3ABB200}" type="slidenum">
              <a:rPr lang="en-US" sz="800"/>
              <a:pPr algn="r"/>
              <a:t>61</a:t>
            </a:fld>
            <a:endParaRPr lang="en-US" sz="800"/>
          </a:p>
        </p:txBody>
      </p:sp>
      <p:pic>
        <p:nvPicPr>
          <p:cNvPr id="99330" name="Picture 3"/>
          <p:cNvPicPr>
            <a:picLocks noChangeAspect="1" noChangeArrowheads="1"/>
          </p:cNvPicPr>
          <p:nvPr/>
        </p:nvPicPr>
        <p:blipFill>
          <a:blip r:embed="rId2"/>
          <a:srcRect/>
          <a:stretch>
            <a:fillRect/>
          </a:stretch>
        </p:blipFill>
        <p:spPr bwMode="auto">
          <a:xfrm>
            <a:off x="1666875" y="765175"/>
            <a:ext cx="7627938" cy="5362575"/>
          </a:xfrm>
          <a:prstGeom prst="rect">
            <a:avLst/>
          </a:prstGeom>
          <a:noFill/>
          <a:ln w="9525">
            <a:noFill/>
            <a:miter lim="800000"/>
            <a:headEnd/>
            <a:tailEnd/>
          </a:ln>
        </p:spPr>
      </p:pic>
      <p:sp>
        <p:nvSpPr>
          <p:cNvPr id="99331" name="Oval 4"/>
          <p:cNvSpPr>
            <a:spLocks noChangeArrowheads="1"/>
          </p:cNvSpPr>
          <p:nvPr/>
        </p:nvSpPr>
        <p:spPr bwMode="auto">
          <a:xfrm>
            <a:off x="7467600" y="1447800"/>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2" name="Oval 5"/>
          <p:cNvSpPr>
            <a:spLocks noChangeArrowheads="1"/>
          </p:cNvSpPr>
          <p:nvPr/>
        </p:nvSpPr>
        <p:spPr bwMode="auto">
          <a:xfrm>
            <a:off x="6553200" y="1447800"/>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3" name="Oval 6"/>
          <p:cNvSpPr>
            <a:spLocks noChangeArrowheads="1"/>
          </p:cNvSpPr>
          <p:nvPr/>
        </p:nvSpPr>
        <p:spPr bwMode="auto">
          <a:xfrm>
            <a:off x="6553200" y="3276600"/>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4" name="Oval 7"/>
          <p:cNvSpPr>
            <a:spLocks noChangeArrowheads="1"/>
          </p:cNvSpPr>
          <p:nvPr/>
        </p:nvSpPr>
        <p:spPr bwMode="auto">
          <a:xfrm>
            <a:off x="6629400" y="4038600"/>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5" name="Oval 8"/>
          <p:cNvSpPr>
            <a:spLocks noChangeArrowheads="1"/>
          </p:cNvSpPr>
          <p:nvPr/>
        </p:nvSpPr>
        <p:spPr bwMode="auto">
          <a:xfrm>
            <a:off x="7467600" y="3276600"/>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6" name="Oval 9"/>
          <p:cNvSpPr>
            <a:spLocks noChangeArrowheads="1"/>
          </p:cNvSpPr>
          <p:nvPr/>
        </p:nvSpPr>
        <p:spPr bwMode="auto">
          <a:xfrm>
            <a:off x="7391400" y="4114800"/>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7" name="Oval 10"/>
          <p:cNvSpPr>
            <a:spLocks noChangeArrowheads="1"/>
          </p:cNvSpPr>
          <p:nvPr/>
        </p:nvSpPr>
        <p:spPr bwMode="auto">
          <a:xfrm>
            <a:off x="3200400" y="5935663"/>
            <a:ext cx="457200" cy="457200"/>
          </a:xfrm>
          <a:prstGeom prst="ellipse">
            <a:avLst/>
          </a:prstGeom>
          <a:noFill/>
          <a:ln w="25400">
            <a:solidFill>
              <a:schemeClr val="accent1"/>
            </a:solidFill>
            <a:round/>
            <a:headEnd/>
            <a:tailEnd/>
          </a:ln>
        </p:spPr>
        <p:txBody>
          <a:bodyPr wrap="none" anchor="ctr"/>
          <a:lstStyle/>
          <a:p>
            <a:endParaRPr lang="en-US" altLang="en-US"/>
          </a:p>
        </p:txBody>
      </p:sp>
      <p:sp>
        <p:nvSpPr>
          <p:cNvPr id="99338" name="Text Box 11"/>
          <p:cNvSpPr txBox="1">
            <a:spLocks noChangeArrowheads="1"/>
          </p:cNvSpPr>
          <p:nvPr/>
        </p:nvSpPr>
        <p:spPr bwMode="auto">
          <a:xfrm>
            <a:off x="3638550" y="5943600"/>
            <a:ext cx="4086225" cy="427038"/>
          </a:xfrm>
          <a:prstGeom prst="rect">
            <a:avLst/>
          </a:prstGeom>
          <a:noFill/>
          <a:ln w="9525">
            <a:noFill/>
            <a:miter lim="800000"/>
            <a:headEnd/>
            <a:tailEnd/>
          </a:ln>
        </p:spPr>
        <p:txBody>
          <a:bodyPr wrap="none">
            <a:spAutoFit/>
          </a:bodyPr>
          <a:lstStyle/>
          <a:p>
            <a:pPr>
              <a:buFont typeface="Wingdings" pitchFamily="2" charset="2"/>
              <a:buNone/>
            </a:pPr>
            <a:r>
              <a:rPr lang="en-US" altLang="en-US" sz="2200"/>
              <a:t>Periods of clinker ball formation</a:t>
            </a:r>
          </a:p>
        </p:txBody>
      </p:sp>
      <p:sp>
        <p:nvSpPr>
          <p:cNvPr id="99339" name="Text Box 12"/>
          <p:cNvSpPr txBox="1">
            <a:spLocks noChangeArrowheads="1"/>
          </p:cNvSpPr>
          <p:nvPr/>
        </p:nvSpPr>
        <p:spPr bwMode="auto">
          <a:xfrm>
            <a:off x="2438400" y="3576638"/>
            <a:ext cx="1676400" cy="739775"/>
          </a:xfrm>
          <a:prstGeom prst="rect">
            <a:avLst/>
          </a:prstGeom>
          <a:solidFill>
            <a:schemeClr val="bg1"/>
          </a:solidFill>
          <a:ln w="9525">
            <a:solidFill>
              <a:schemeClr val="tx1"/>
            </a:solidFill>
            <a:miter lim="800000"/>
            <a:headEnd/>
            <a:tailEnd/>
          </a:ln>
        </p:spPr>
        <p:txBody>
          <a:bodyPr>
            <a:spAutoFit/>
          </a:bodyPr>
          <a:lstStyle/>
          <a:p>
            <a:pPr>
              <a:spcBef>
                <a:spcPct val="20000"/>
              </a:spcBef>
              <a:spcAft>
                <a:spcPct val="30000"/>
              </a:spcAft>
              <a:buFont typeface="Wingdings" pitchFamily="2" charset="2"/>
              <a:buNone/>
            </a:pPr>
            <a:r>
              <a:rPr lang="en-US" altLang="en-US" sz="1400" b="1">
                <a:solidFill>
                  <a:schemeClr val="accent1"/>
                </a:solidFill>
              </a:rPr>
              <a:t>Variations due to unsteady supply of AR</a:t>
            </a:r>
          </a:p>
        </p:txBody>
      </p:sp>
      <p:sp>
        <p:nvSpPr>
          <p:cNvPr id="62478" name="Text Box 13"/>
          <p:cNvSpPr txBox="1">
            <a:spLocks noChangeArrowheads="1"/>
          </p:cNvSpPr>
          <p:nvPr/>
        </p:nvSpPr>
        <p:spPr bwMode="auto">
          <a:xfrm>
            <a:off x="6105525" y="5084763"/>
            <a:ext cx="1219200" cy="304800"/>
          </a:xfrm>
          <a:prstGeom prst="rect">
            <a:avLst/>
          </a:prstGeom>
          <a:solidFill>
            <a:schemeClr val="tx2">
              <a:lumMod val="20000"/>
              <a:lumOff val="80000"/>
            </a:schemeClr>
          </a:solidFill>
          <a:ln>
            <a:noFill/>
          </a:ln>
          <a:effectLs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6pPr>
            <a:lvl7pPr marL="29718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7pPr>
            <a:lvl8pPr marL="34290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8pPr>
            <a:lvl9pPr marL="38862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9pPr>
          </a:lstStyle>
          <a:p>
            <a:pPr fontAlgn="auto">
              <a:spcBef>
                <a:spcPct val="20000"/>
              </a:spcBef>
              <a:spcAft>
                <a:spcPct val="30000"/>
              </a:spcAft>
              <a:buFont typeface="Wingdings" pitchFamily="2" charset="2"/>
              <a:buNone/>
              <a:defRPr/>
            </a:pPr>
            <a:r>
              <a:rPr lang="en-US" altLang="en-US" sz="1400" dirty="0" smtClean="0">
                <a:cs typeface="+mn-cs"/>
              </a:rPr>
              <a:t>Alumina ratio</a:t>
            </a:r>
            <a:endParaRPr lang="en-US" altLang="en-US" sz="1400" dirty="0">
              <a:cs typeface="+mn-cs"/>
            </a:endParaRPr>
          </a:p>
        </p:txBody>
      </p:sp>
      <p:sp>
        <p:nvSpPr>
          <p:cNvPr id="62479" name="Text Box 14"/>
          <p:cNvSpPr txBox="1">
            <a:spLocks noChangeArrowheads="1"/>
          </p:cNvSpPr>
          <p:nvPr/>
        </p:nvSpPr>
        <p:spPr bwMode="auto">
          <a:xfrm>
            <a:off x="4160838" y="3429000"/>
            <a:ext cx="1003300" cy="304800"/>
          </a:xfrm>
          <a:prstGeom prst="rect">
            <a:avLst/>
          </a:prstGeom>
          <a:solidFill>
            <a:schemeClr val="tx2">
              <a:lumMod val="20000"/>
              <a:lumOff val="80000"/>
            </a:schemeClr>
          </a:solidFill>
          <a:ln>
            <a:noFill/>
          </a:ln>
          <a:effectLs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6pPr>
            <a:lvl7pPr marL="29718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7pPr>
            <a:lvl8pPr marL="34290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8pPr>
            <a:lvl9pPr marL="38862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9pPr>
          </a:lstStyle>
          <a:p>
            <a:pPr fontAlgn="auto">
              <a:spcBef>
                <a:spcPct val="20000"/>
              </a:spcBef>
              <a:spcAft>
                <a:spcPct val="30000"/>
              </a:spcAft>
              <a:buFont typeface="Wingdings" pitchFamily="2" charset="2"/>
              <a:buNone/>
              <a:defRPr/>
            </a:pPr>
            <a:r>
              <a:rPr lang="en-US" altLang="en-US" sz="1400" dirty="0" smtClean="0">
                <a:cs typeface="+mn-cs"/>
              </a:rPr>
              <a:t>Silica ratio</a:t>
            </a:r>
            <a:endParaRPr lang="en-US" altLang="en-US" sz="1400" dirty="0">
              <a:cs typeface="+mn-cs"/>
            </a:endParaRPr>
          </a:p>
        </p:txBody>
      </p:sp>
      <p:sp>
        <p:nvSpPr>
          <p:cNvPr id="62480" name="Text Box 15"/>
          <p:cNvSpPr txBox="1">
            <a:spLocks noChangeArrowheads="1"/>
          </p:cNvSpPr>
          <p:nvPr/>
        </p:nvSpPr>
        <p:spPr bwMode="auto">
          <a:xfrm>
            <a:off x="5535613" y="2492375"/>
            <a:ext cx="1189037" cy="304800"/>
          </a:xfrm>
          <a:prstGeom prst="rect">
            <a:avLst/>
          </a:prstGeom>
          <a:solidFill>
            <a:schemeClr val="tx2">
              <a:lumMod val="20000"/>
              <a:lumOff val="80000"/>
            </a:schemeClr>
          </a:solidFill>
          <a:ln>
            <a:noFill/>
          </a:ln>
          <a:effectLs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6pPr>
            <a:lvl7pPr marL="29718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7pPr>
            <a:lvl8pPr marL="34290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8pPr>
            <a:lvl9pPr marL="38862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9pPr>
          </a:lstStyle>
          <a:p>
            <a:pPr fontAlgn="auto">
              <a:spcBef>
                <a:spcPct val="20000"/>
              </a:spcBef>
              <a:spcAft>
                <a:spcPct val="30000"/>
              </a:spcAft>
              <a:buFont typeface="Wingdings" pitchFamily="2" charset="2"/>
              <a:buNone/>
              <a:defRPr/>
            </a:pPr>
            <a:r>
              <a:rPr lang="en-US" altLang="en-US" sz="1400" dirty="0" smtClean="0">
                <a:cs typeface="+mn-cs"/>
              </a:rPr>
              <a:t>Liquid phase</a:t>
            </a:r>
            <a:endParaRPr lang="en-US" altLang="en-US" sz="1400" dirty="0">
              <a:cs typeface="+mn-cs"/>
            </a:endParaRPr>
          </a:p>
        </p:txBody>
      </p:sp>
      <p:sp>
        <p:nvSpPr>
          <p:cNvPr id="99343" name="Rectangle 2"/>
          <p:cNvSpPr>
            <a:spLocks noChangeArrowheads="1"/>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Clinker Balls: Plant Example</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sz="3600" dirty="0"/>
              <a:t>Clinker Microscopy: A Diagnostic </a:t>
            </a:r>
            <a:r>
              <a:rPr lang="en-US" sz="3600" dirty="0" smtClean="0"/>
              <a:t>Tool</a:t>
            </a:r>
            <a:endParaRPr lang="en-US" dirty="0"/>
          </a:p>
        </p:txBody>
      </p:sp>
      <p:sp>
        <p:nvSpPr>
          <p:cNvPr id="2" name="Footer Placeholder 1"/>
          <p:cNvSpPr>
            <a:spLocks noGrp="1"/>
          </p:cNvSpPr>
          <p:nvPr>
            <p:ph type="ftr" sz="quarter" idx="14"/>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5"/>
          </p:nvPr>
        </p:nvSpPr>
        <p:spPr/>
        <p:txBody>
          <a:bodyPr/>
          <a:lstStyle/>
          <a:p>
            <a:pPr>
              <a:defRPr/>
            </a:pPr>
            <a:fld id="{23CF603F-38F3-417B-93C4-ADE80C1AB0AA}" type="slidenum">
              <a:rPr lang="en-US" smtClean="0"/>
              <a:pPr>
                <a:defRPr/>
              </a:pPr>
              <a:t>62</a:t>
            </a:fld>
            <a:endParaRPr lang="en-US" dirty="0"/>
          </a:p>
        </p:txBody>
      </p:sp>
    </p:spTree>
    <p:extLst>
      <p:ext uri="{BB962C8B-B14F-4D97-AF65-F5344CB8AC3E}">
        <p14:creationId xmlns:p14="http://schemas.microsoft.com/office/powerpoint/2010/main" val="37333962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52EB2F47-8C1F-44CC-954F-275B16D2A56F}" type="slidenum">
              <a:rPr lang="en-US" sz="800"/>
              <a:pPr algn="r"/>
              <a:t>63</a:t>
            </a:fld>
            <a:endParaRPr lang="en-US" sz="800"/>
          </a:p>
        </p:txBody>
      </p:sp>
      <p:sp>
        <p:nvSpPr>
          <p:cNvPr id="30723" name="Rectangle 3"/>
          <p:cNvSpPr>
            <a:spLocks noChangeArrowheads="1"/>
          </p:cNvSpPr>
          <p:nvPr/>
        </p:nvSpPr>
        <p:spPr bwMode="auto">
          <a:xfrm>
            <a:off x="819150" y="1282700"/>
            <a:ext cx="3822700" cy="749300"/>
          </a:xfrm>
          <a:prstGeom prst="rect">
            <a:avLst/>
          </a:prstGeom>
          <a:solidFill>
            <a:schemeClr val="bg1"/>
          </a:solidFill>
          <a:ln w="12700">
            <a:solidFill>
              <a:schemeClr val="accent6"/>
            </a:solidFill>
            <a:miter lim="800000"/>
            <a:headEnd/>
            <a:tailEnd/>
          </a:ln>
          <a:effectLst/>
          <a:extLst/>
        </p:spPr>
        <p:txBody>
          <a:bodyPr wrap="none" anchor="ctr"/>
          <a:lstStyle/>
          <a:p>
            <a:pPr algn="ctr" fontAlgn="auto">
              <a:spcBef>
                <a:spcPct val="20000"/>
              </a:spcBef>
              <a:spcAft>
                <a:spcPct val="30000"/>
              </a:spcAft>
              <a:buFont typeface="Wingdings" pitchFamily="2" charset="2"/>
              <a:buNone/>
              <a:defRPr/>
            </a:pPr>
            <a:r>
              <a:rPr lang="en-US" sz="2600" dirty="0">
                <a:latin typeface="+mn-lt"/>
                <a:cs typeface="+mn-cs"/>
              </a:rPr>
              <a:t>Clinker phases</a:t>
            </a:r>
          </a:p>
        </p:txBody>
      </p:sp>
      <p:sp>
        <p:nvSpPr>
          <p:cNvPr id="30724" name="Rectangle 4"/>
          <p:cNvSpPr>
            <a:spLocks noChangeArrowheads="1"/>
          </p:cNvSpPr>
          <p:nvPr/>
        </p:nvSpPr>
        <p:spPr bwMode="auto">
          <a:xfrm>
            <a:off x="4986338" y="1282700"/>
            <a:ext cx="3784600" cy="749300"/>
          </a:xfrm>
          <a:prstGeom prst="rect">
            <a:avLst/>
          </a:prstGeom>
          <a:solidFill>
            <a:schemeClr val="bg1"/>
          </a:solidFill>
          <a:ln w="12700">
            <a:solidFill>
              <a:schemeClr val="accent6"/>
            </a:solidFill>
            <a:miter lim="800000"/>
            <a:headEnd/>
            <a:tailEnd/>
          </a:ln>
          <a:effectLst/>
          <a:extLst/>
        </p:spPr>
        <p:txBody>
          <a:bodyPr wrap="none" anchor="ctr"/>
          <a:lstStyle/>
          <a:p>
            <a:pPr algn="ctr" fontAlgn="auto">
              <a:spcBef>
                <a:spcPct val="20000"/>
              </a:spcBef>
              <a:spcAft>
                <a:spcPct val="30000"/>
              </a:spcAft>
              <a:buFont typeface="Wingdings" pitchFamily="2" charset="2"/>
              <a:buNone/>
              <a:defRPr/>
            </a:pPr>
            <a:r>
              <a:rPr lang="en-US" sz="2600">
                <a:latin typeface="+mn-lt"/>
                <a:cs typeface="+mn-cs"/>
              </a:rPr>
              <a:t>Microstructure</a:t>
            </a:r>
          </a:p>
        </p:txBody>
      </p:sp>
      <p:sp>
        <p:nvSpPr>
          <p:cNvPr id="101380" name="Text Box 5"/>
          <p:cNvSpPr txBox="1">
            <a:spLocks noChangeArrowheads="1"/>
          </p:cNvSpPr>
          <p:nvPr/>
        </p:nvSpPr>
        <p:spPr bwMode="auto">
          <a:xfrm>
            <a:off x="3578225" y="1155700"/>
            <a:ext cx="184150" cy="492125"/>
          </a:xfrm>
          <a:prstGeom prst="rect">
            <a:avLst/>
          </a:prstGeom>
          <a:noFill/>
          <a:ln w="9525">
            <a:noFill/>
            <a:miter lim="800000"/>
            <a:headEnd/>
            <a:tailEnd/>
          </a:ln>
        </p:spPr>
        <p:txBody>
          <a:bodyPr wrap="none">
            <a:spAutoFit/>
          </a:bodyPr>
          <a:lstStyle/>
          <a:p>
            <a:pPr algn="ctr">
              <a:spcBef>
                <a:spcPct val="20000"/>
              </a:spcBef>
              <a:spcAft>
                <a:spcPct val="30000"/>
              </a:spcAft>
              <a:buFont typeface="Wingdings" pitchFamily="2" charset="2"/>
              <a:buNone/>
            </a:pPr>
            <a:endParaRPr lang="en-US" sz="2600"/>
          </a:p>
        </p:txBody>
      </p:sp>
      <p:sp>
        <p:nvSpPr>
          <p:cNvPr id="30726" name="Rectangle 6"/>
          <p:cNvSpPr>
            <a:spLocks noChangeArrowheads="1"/>
          </p:cNvSpPr>
          <p:nvPr/>
        </p:nvSpPr>
        <p:spPr bwMode="auto">
          <a:xfrm>
            <a:off x="4970463" y="2362200"/>
            <a:ext cx="1258887" cy="698500"/>
          </a:xfrm>
          <a:prstGeom prst="rect">
            <a:avLst/>
          </a:prstGeom>
          <a:solidFill>
            <a:schemeClr val="accent1"/>
          </a:solidFill>
          <a:ln>
            <a:noFill/>
          </a:ln>
          <a:effectLst>
            <a:outerShdw dist="71842" dir="18900000" algn="ctr" rotWithShape="0">
              <a:srgbClr val="FF9999">
                <a:alpha val="50000"/>
              </a:srgbClr>
            </a:outerShdw>
          </a:effectLst>
          <a:extLst/>
        </p:spPr>
        <p:txBody>
          <a:bodyPr wrap="none" anchor="ctr"/>
          <a:lstStyle/>
          <a:p>
            <a:pPr algn="ctr" fontAlgn="auto">
              <a:spcBef>
                <a:spcPct val="20000"/>
              </a:spcBef>
              <a:spcAft>
                <a:spcPct val="30000"/>
              </a:spcAft>
              <a:buFont typeface="Wingdings" pitchFamily="2" charset="2"/>
              <a:buNone/>
              <a:defRPr/>
            </a:pPr>
            <a:r>
              <a:rPr lang="en-US" sz="2000">
                <a:solidFill>
                  <a:schemeClr val="bg1"/>
                </a:solidFill>
                <a:latin typeface="+mn-lt"/>
                <a:cs typeface="+mn-cs"/>
              </a:rPr>
              <a:t>distribution</a:t>
            </a:r>
          </a:p>
        </p:txBody>
      </p:sp>
      <p:sp>
        <p:nvSpPr>
          <p:cNvPr id="30727" name="Rectangle 7"/>
          <p:cNvSpPr>
            <a:spLocks noChangeArrowheads="1"/>
          </p:cNvSpPr>
          <p:nvPr/>
        </p:nvSpPr>
        <p:spPr bwMode="auto">
          <a:xfrm>
            <a:off x="6354763" y="2362200"/>
            <a:ext cx="1258887" cy="698500"/>
          </a:xfrm>
          <a:prstGeom prst="rect">
            <a:avLst/>
          </a:prstGeom>
          <a:solidFill>
            <a:schemeClr val="accent1"/>
          </a:solidFill>
          <a:ln>
            <a:noFill/>
          </a:ln>
          <a:effectLst>
            <a:outerShdw dist="71842" dir="18900000" algn="ctr" rotWithShape="0">
              <a:srgbClr val="FF9999">
                <a:alpha val="50000"/>
              </a:srgbClr>
            </a:outerShdw>
          </a:effectLst>
          <a:extLst/>
        </p:spPr>
        <p:txBody>
          <a:bodyPr wrap="none" anchor="ctr"/>
          <a:lstStyle/>
          <a:p>
            <a:pPr algn="ctr" fontAlgn="auto">
              <a:spcBef>
                <a:spcPct val="20000"/>
              </a:spcBef>
              <a:spcAft>
                <a:spcPct val="30000"/>
              </a:spcAft>
              <a:buFont typeface="Wingdings" pitchFamily="2" charset="2"/>
              <a:buNone/>
              <a:defRPr/>
            </a:pPr>
            <a:r>
              <a:rPr lang="en-US" sz="2000">
                <a:solidFill>
                  <a:schemeClr val="bg1"/>
                </a:solidFill>
                <a:latin typeface="+mn-lt"/>
                <a:cs typeface="+mn-cs"/>
              </a:rPr>
              <a:t>homo-</a:t>
            </a:r>
            <a:br>
              <a:rPr lang="en-US" sz="2000">
                <a:solidFill>
                  <a:schemeClr val="bg1"/>
                </a:solidFill>
                <a:latin typeface="+mn-lt"/>
                <a:cs typeface="+mn-cs"/>
              </a:rPr>
            </a:br>
            <a:r>
              <a:rPr lang="en-US" sz="2000">
                <a:solidFill>
                  <a:schemeClr val="bg1"/>
                </a:solidFill>
                <a:latin typeface="+mn-lt"/>
                <a:cs typeface="+mn-cs"/>
              </a:rPr>
              <a:t>geneity</a:t>
            </a:r>
          </a:p>
        </p:txBody>
      </p:sp>
      <p:sp>
        <p:nvSpPr>
          <p:cNvPr id="30728" name="Rectangle 8"/>
          <p:cNvSpPr>
            <a:spLocks noChangeArrowheads="1"/>
          </p:cNvSpPr>
          <p:nvPr/>
        </p:nvSpPr>
        <p:spPr bwMode="auto">
          <a:xfrm>
            <a:off x="7740650" y="2360613"/>
            <a:ext cx="1258888" cy="698500"/>
          </a:xfrm>
          <a:prstGeom prst="rect">
            <a:avLst/>
          </a:prstGeom>
          <a:solidFill>
            <a:schemeClr val="accent1"/>
          </a:solidFill>
          <a:ln>
            <a:noFill/>
          </a:ln>
          <a:effectLst>
            <a:outerShdw dist="71842" dir="18900000" algn="ctr" rotWithShape="0">
              <a:srgbClr val="FF9999">
                <a:alpha val="50000"/>
              </a:srgbClr>
            </a:outerShdw>
          </a:effectLst>
          <a:extLst/>
        </p:spPr>
        <p:txBody>
          <a:bodyPr wrap="none" anchor="ctr"/>
          <a:lstStyle/>
          <a:p>
            <a:pPr algn="ctr" fontAlgn="auto">
              <a:spcBef>
                <a:spcPct val="20000"/>
              </a:spcBef>
              <a:spcAft>
                <a:spcPct val="30000"/>
              </a:spcAft>
              <a:buFont typeface="Wingdings" pitchFamily="2" charset="2"/>
              <a:buNone/>
              <a:defRPr/>
            </a:pPr>
            <a:r>
              <a:rPr lang="en-US" sz="2000">
                <a:solidFill>
                  <a:schemeClr val="bg1"/>
                </a:solidFill>
                <a:latin typeface="+mn-lt"/>
                <a:cs typeface="+mn-cs"/>
              </a:rPr>
              <a:t>porosity</a:t>
            </a:r>
          </a:p>
        </p:txBody>
      </p:sp>
      <p:sp>
        <p:nvSpPr>
          <p:cNvPr id="30729" name="Rectangle 9"/>
          <p:cNvSpPr>
            <a:spLocks noChangeArrowheads="1"/>
          </p:cNvSpPr>
          <p:nvPr/>
        </p:nvSpPr>
        <p:spPr bwMode="auto">
          <a:xfrm>
            <a:off x="815975" y="2362200"/>
            <a:ext cx="1258888" cy="698500"/>
          </a:xfrm>
          <a:prstGeom prst="rect">
            <a:avLst/>
          </a:prstGeom>
          <a:solidFill>
            <a:schemeClr val="accent1"/>
          </a:solidFill>
          <a:ln>
            <a:noFill/>
          </a:ln>
          <a:effectLst>
            <a:outerShdw dist="71842" dir="18900000" algn="ctr" rotWithShape="0">
              <a:srgbClr val="FF9999">
                <a:alpha val="50000"/>
              </a:srgbClr>
            </a:outerShdw>
          </a:effectLst>
          <a:extLst/>
        </p:spPr>
        <p:txBody>
          <a:bodyPr wrap="none" anchor="ctr"/>
          <a:lstStyle/>
          <a:p>
            <a:pPr algn="ctr" fontAlgn="auto">
              <a:spcBef>
                <a:spcPct val="20000"/>
              </a:spcBef>
              <a:spcAft>
                <a:spcPct val="30000"/>
              </a:spcAft>
              <a:buFont typeface="Wingdings" pitchFamily="2" charset="2"/>
              <a:buNone/>
              <a:defRPr/>
            </a:pPr>
            <a:r>
              <a:rPr lang="en-US" sz="2000">
                <a:solidFill>
                  <a:schemeClr val="bg1"/>
                </a:solidFill>
                <a:latin typeface="+mn-lt"/>
                <a:cs typeface="+mn-cs"/>
              </a:rPr>
              <a:t>content</a:t>
            </a:r>
          </a:p>
        </p:txBody>
      </p:sp>
      <p:sp>
        <p:nvSpPr>
          <p:cNvPr id="30730" name="AutoShape 10"/>
          <p:cNvSpPr>
            <a:spLocks noChangeArrowheads="1"/>
          </p:cNvSpPr>
          <p:nvPr/>
        </p:nvSpPr>
        <p:spPr bwMode="auto">
          <a:xfrm flipV="1">
            <a:off x="828675" y="3416300"/>
            <a:ext cx="7978775" cy="749300"/>
          </a:xfrm>
          <a:prstGeom prst="triangle">
            <a:avLst>
              <a:gd name="adj" fmla="val 50000"/>
            </a:avLst>
          </a:prstGeom>
          <a:solidFill>
            <a:schemeClr val="accent3"/>
          </a:solidFill>
          <a:ln>
            <a:noFill/>
          </a:ln>
          <a:effectLst/>
          <a:extLst/>
        </p:spPr>
        <p:txBody>
          <a:bodyPr rot="10800000" wrap="none" anchor="ctr"/>
          <a:lstStyle/>
          <a:p>
            <a:pPr algn="ctr">
              <a:spcBef>
                <a:spcPct val="20000"/>
              </a:spcBef>
              <a:spcAft>
                <a:spcPct val="30000"/>
              </a:spcAft>
              <a:buFont typeface="Wingdings" pitchFamily="2" charset="2"/>
              <a:buNone/>
              <a:defRPr/>
            </a:pPr>
            <a:r>
              <a:rPr lang="en-US" sz="2600">
                <a:solidFill>
                  <a:schemeClr val="bg1"/>
                </a:solidFill>
              </a:rPr>
              <a:t>Evaluation of</a:t>
            </a:r>
          </a:p>
        </p:txBody>
      </p:sp>
      <p:sp>
        <p:nvSpPr>
          <p:cNvPr id="101386" name="Text Box 11"/>
          <p:cNvSpPr txBox="1">
            <a:spLocks noChangeArrowheads="1"/>
          </p:cNvSpPr>
          <p:nvPr/>
        </p:nvSpPr>
        <p:spPr bwMode="auto">
          <a:xfrm>
            <a:off x="5470525" y="1663700"/>
            <a:ext cx="184150" cy="492125"/>
          </a:xfrm>
          <a:prstGeom prst="rect">
            <a:avLst/>
          </a:prstGeom>
          <a:noFill/>
          <a:ln w="9525">
            <a:noFill/>
            <a:miter lim="800000"/>
            <a:headEnd/>
            <a:tailEnd/>
          </a:ln>
        </p:spPr>
        <p:txBody>
          <a:bodyPr wrap="none">
            <a:spAutoFit/>
          </a:bodyPr>
          <a:lstStyle/>
          <a:p>
            <a:pPr algn="ctr">
              <a:spcBef>
                <a:spcPct val="20000"/>
              </a:spcBef>
              <a:spcAft>
                <a:spcPct val="30000"/>
              </a:spcAft>
              <a:buFont typeface="Wingdings" pitchFamily="2" charset="2"/>
              <a:buNone/>
            </a:pPr>
            <a:endParaRPr lang="en-US" sz="2600"/>
          </a:p>
        </p:txBody>
      </p:sp>
      <p:sp>
        <p:nvSpPr>
          <p:cNvPr id="30732" name="Rectangle 12"/>
          <p:cNvSpPr>
            <a:spLocks noChangeArrowheads="1"/>
          </p:cNvSpPr>
          <p:nvPr/>
        </p:nvSpPr>
        <p:spPr bwMode="auto">
          <a:xfrm>
            <a:off x="4964113" y="4437063"/>
            <a:ext cx="3822700" cy="1014412"/>
          </a:xfrm>
          <a:prstGeom prst="rect">
            <a:avLst/>
          </a:prstGeom>
          <a:solidFill>
            <a:schemeClr val="accent3"/>
          </a:solidFill>
          <a:ln w="12700">
            <a:solidFill>
              <a:schemeClr val="accent1"/>
            </a:solidFill>
            <a:miter lim="800000"/>
            <a:headEnd/>
            <a:tailEnd/>
          </a:ln>
          <a:effectLst>
            <a:outerShdw dist="107763" dir="18900000" algn="ctr" rotWithShape="0">
              <a:srgbClr val="FF9999">
                <a:alpha val="50000"/>
              </a:srgbClr>
            </a:outerShdw>
          </a:effectLst>
        </p:spPr>
        <p:txBody>
          <a:bodyPr wrap="none" anchor="ctr"/>
          <a:lstStyle/>
          <a:p>
            <a:pPr algn="ctr">
              <a:spcBef>
                <a:spcPct val="20000"/>
              </a:spcBef>
              <a:spcAft>
                <a:spcPct val="30000"/>
              </a:spcAft>
              <a:buFont typeface="Wingdings" pitchFamily="2" charset="2"/>
              <a:buNone/>
              <a:defRPr/>
            </a:pPr>
            <a:r>
              <a:rPr lang="en-US" sz="2600">
                <a:solidFill>
                  <a:schemeClr val="bg1"/>
                </a:solidFill>
              </a:rPr>
              <a:t>Clinker quality</a:t>
            </a:r>
          </a:p>
          <a:p>
            <a:pPr algn="ctr">
              <a:buFont typeface="Wingdings" pitchFamily="2" charset="2"/>
              <a:buNone/>
              <a:defRPr/>
            </a:pPr>
            <a:r>
              <a:rPr lang="en-US" sz="1400">
                <a:solidFill>
                  <a:schemeClr val="bg1"/>
                </a:solidFill>
              </a:rPr>
              <a:t>(e.g. grindability, soundness, setting behavior, </a:t>
            </a:r>
            <a:br>
              <a:rPr lang="en-US" sz="1400">
                <a:solidFill>
                  <a:schemeClr val="bg1"/>
                </a:solidFill>
              </a:rPr>
            </a:br>
            <a:r>
              <a:rPr lang="en-US" sz="1400">
                <a:solidFill>
                  <a:schemeClr val="bg1"/>
                </a:solidFill>
              </a:rPr>
              <a:t>“strength development”)</a:t>
            </a:r>
          </a:p>
        </p:txBody>
      </p:sp>
      <p:sp>
        <p:nvSpPr>
          <p:cNvPr id="30733" name="Rectangle 13"/>
          <p:cNvSpPr>
            <a:spLocks noChangeArrowheads="1"/>
          </p:cNvSpPr>
          <p:nvPr/>
        </p:nvSpPr>
        <p:spPr bwMode="auto">
          <a:xfrm>
            <a:off x="571500" y="4437063"/>
            <a:ext cx="3822700" cy="1012825"/>
          </a:xfrm>
          <a:prstGeom prst="rect">
            <a:avLst/>
          </a:prstGeom>
          <a:solidFill>
            <a:schemeClr val="accent3"/>
          </a:solidFill>
          <a:ln w="12700">
            <a:solidFill>
              <a:schemeClr val="accent1"/>
            </a:solidFill>
            <a:miter lim="800000"/>
            <a:headEnd/>
            <a:tailEnd/>
          </a:ln>
          <a:effectLst>
            <a:outerShdw dist="107763" dir="18900000" algn="ctr" rotWithShape="0">
              <a:srgbClr val="FF9999">
                <a:alpha val="50000"/>
              </a:srgbClr>
            </a:outerShdw>
          </a:effectLst>
        </p:spPr>
        <p:txBody>
          <a:bodyPr wrap="none" anchor="ctr"/>
          <a:lstStyle/>
          <a:p>
            <a:pPr algn="ctr">
              <a:spcBef>
                <a:spcPct val="20000"/>
              </a:spcBef>
              <a:spcAft>
                <a:spcPct val="30000"/>
              </a:spcAft>
              <a:buFont typeface="Wingdings" pitchFamily="2" charset="2"/>
              <a:buNone/>
              <a:defRPr/>
            </a:pPr>
            <a:r>
              <a:rPr lang="en-US" sz="2600">
                <a:solidFill>
                  <a:schemeClr val="bg1"/>
                </a:solidFill>
              </a:rPr>
              <a:t>Process conditions</a:t>
            </a:r>
          </a:p>
          <a:p>
            <a:pPr algn="ctr">
              <a:buFont typeface="Wingdings" pitchFamily="2" charset="2"/>
              <a:buNone/>
              <a:defRPr/>
            </a:pPr>
            <a:r>
              <a:rPr lang="en-US" sz="1400">
                <a:solidFill>
                  <a:schemeClr val="bg1"/>
                </a:solidFill>
              </a:rPr>
              <a:t>(e.g. raw meal properties, burning and </a:t>
            </a:r>
          </a:p>
          <a:p>
            <a:pPr algn="ctr">
              <a:buFont typeface="Wingdings" pitchFamily="2" charset="2"/>
              <a:buNone/>
              <a:defRPr/>
            </a:pPr>
            <a:r>
              <a:rPr lang="en-US" sz="1400">
                <a:solidFill>
                  <a:schemeClr val="bg1"/>
                </a:solidFill>
              </a:rPr>
              <a:t>cooling conditions)</a:t>
            </a:r>
          </a:p>
        </p:txBody>
      </p:sp>
      <p:sp>
        <p:nvSpPr>
          <p:cNvPr id="30734" name="Rectangle 14"/>
          <p:cNvSpPr>
            <a:spLocks noChangeArrowheads="1"/>
          </p:cNvSpPr>
          <p:nvPr/>
        </p:nvSpPr>
        <p:spPr bwMode="auto">
          <a:xfrm>
            <a:off x="3584575" y="2362200"/>
            <a:ext cx="1258888" cy="698500"/>
          </a:xfrm>
          <a:prstGeom prst="rect">
            <a:avLst/>
          </a:prstGeom>
          <a:solidFill>
            <a:schemeClr val="accent1"/>
          </a:solidFill>
          <a:ln>
            <a:noFill/>
          </a:ln>
          <a:effectLst>
            <a:outerShdw dist="71842" dir="18900000" algn="ctr" rotWithShape="0">
              <a:srgbClr val="FF9999">
                <a:alpha val="50000"/>
              </a:srgbClr>
            </a:outerShdw>
          </a:effectLst>
          <a:extLst/>
        </p:spPr>
        <p:txBody>
          <a:bodyPr wrap="none" anchor="ctr"/>
          <a:lstStyle/>
          <a:p>
            <a:pPr algn="ctr" fontAlgn="auto">
              <a:spcBef>
                <a:spcPct val="20000"/>
              </a:spcBef>
              <a:spcAft>
                <a:spcPct val="30000"/>
              </a:spcAft>
              <a:buFont typeface="Wingdings" pitchFamily="2" charset="2"/>
              <a:buNone/>
              <a:defRPr/>
            </a:pPr>
            <a:r>
              <a:rPr lang="en-US" sz="2000">
                <a:solidFill>
                  <a:schemeClr val="bg1"/>
                </a:solidFill>
                <a:latin typeface="+mn-lt"/>
                <a:cs typeface="+mn-cs"/>
              </a:rPr>
              <a:t>size</a:t>
            </a:r>
          </a:p>
        </p:txBody>
      </p:sp>
      <p:sp>
        <p:nvSpPr>
          <p:cNvPr id="30735" name="Rectangle 15"/>
          <p:cNvSpPr>
            <a:spLocks noChangeArrowheads="1"/>
          </p:cNvSpPr>
          <p:nvPr/>
        </p:nvSpPr>
        <p:spPr bwMode="auto">
          <a:xfrm>
            <a:off x="2200275" y="2362200"/>
            <a:ext cx="1258888" cy="698500"/>
          </a:xfrm>
          <a:prstGeom prst="rect">
            <a:avLst/>
          </a:prstGeom>
          <a:solidFill>
            <a:schemeClr val="accent1"/>
          </a:solidFill>
          <a:ln>
            <a:noFill/>
          </a:ln>
          <a:effectLst>
            <a:outerShdw dist="71842" dir="18900000" algn="ctr" rotWithShape="0">
              <a:srgbClr val="FF9999">
                <a:alpha val="50000"/>
              </a:srgbClr>
            </a:outerShdw>
          </a:effectLst>
          <a:extLst/>
        </p:spPr>
        <p:txBody>
          <a:bodyPr wrap="none" anchor="ctr"/>
          <a:lstStyle/>
          <a:p>
            <a:pPr algn="ctr" fontAlgn="auto">
              <a:spcBef>
                <a:spcPct val="20000"/>
              </a:spcBef>
              <a:spcAft>
                <a:spcPct val="30000"/>
              </a:spcAft>
              <a:buFont typeface="Wingdings" pitchFamily="2" charset="2"/>
              <a:buNone/>
              <a:defRPr/>
            </a:pPr>
            <a:r>
              <a:rPr lang="en-US" sz="2000" dirty="0" err="1">
                <a:solidFill>
                  <a:schemeClr val="bg1"/>
                </a:solidFill>
                <a:latin typeface="+mn-lt"/>
                <a:cs typeface="+mn-cs"/>
              </a:rPr>
              <a:t>morpho</a:t>
            </a:r>
            <a:r>
              <a:rPr lang="en-US" sz="2000" dirty="0">
                <a:solidFill>
                  <a:schemeClr val="bg1"/>
                </a:solidFill>
                <a:latin typeface="+mn-lt"/>
                <a:cs typeface="+mn-cs"/>
              </a:rPr>
              <a:t>-</a:t>
            </a:r>
            <a:br>
              <a:rPr lang="en-US" sz="2000" dirty="0">
                <a:solidFill>
                  <a:schemeClr val="bg1"/>
                </a:solidFill>
                <a:latin typeface="+mn-lt"/>
                <a:cs typeface="+mn-cs"/>
              </a:rPr>
            </a:br>
            <a:r>
              <a:rPr lang="en-US" sz="2000" dirty="0">
                <a:solidFill>
                  <a:schemeClr val="bg1"/>
                </a:solidFill>
                <a:latin typeface="+mn-lt"/>
                <a:cs typeface="+mn-cs"/>
              </a:rPr>
              <a:t>logy</a:t>
            </a:r>
          </a:p>
        </p:txBody>
      </p:sp>
      <p:sp>
        <p:nvSpPr>
          <p:cNvPr id="101391" name="Title 4"/>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Microscopy provides information which is not available from routine measurements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BBD66298-F583-4F3D-8262-3654C37E5017}" type="slidenum">
              <a:rPr lang="en-US" sz="800"/>
              <a:pPr algn="r"/>
              <a:t>64</a:t>
            </a:fld>
            <a:endParaRPr lang="en-US" sz="800"/>
          </a:p>
        </p:txBody>
      </p:sp>
      <p:sp>
        <p:nvSpPr>
          <p:cNvPr id="102402" name="Rectangle 21"/>
          <p:cNvSpPr>
            <a:spLocks noChangeArrowheads="1"/>
          </p:cNvSpPr>
          <p:nvPr/>
        </p:nvSpPr>
        <p:spPr bwMode="auto">
          <a:xfrm>
            <a:off x="6897688" y="2349500"/>
            <a:ext cx="2663825" cy="1920875"/>
          </a:xfrm>
          <a:prstGeom prst="rect">
            <a:avLst/>
          </a:prstGeom>
          <a:noFill/>
          <a:ln w="9525">
            <a:noFill/>
            <a:miter lim="800000"/>
            <a:headEnd/>
            <a:tailEnd/>
          </a:ln>
        </p:spPr>
        <p:txBody>
          <a:bodyPr lIns="90000" tIns="46800" rIns="90000" bIns="46800">
            <a:spAutoFit/>
          </a:bodyPr>
          <a:lstStyle/>
          <a:p>
            <a:pPr>
              <a:spcBef>
                <a:spcPct val="20000"/>
              </a:spcBef>
              <a:spcAft>
                <a:spcPct val="30000"/>
              </a:spcAft>
              <a:buFont typeface="Wingdings" pitchFamily="2" charset="2"/>
              <a:buNone/>
            </a:pPr>
            <a:r>
              <a:rPr lang="en-US" sz="2000"/>
              <a:t>Belite and free lime clusters due to oversized quartz and limestone grains =&gt; ineffective raw meal grinding.</a:t>
            </a:r>
          </a:p>
        </p:txBody>
      </p:sp>
      <p:pic>
        <p:nvPicPr>
          <p:cNvPr id="102403" name="Picture 24" descr="000366"/>
          <p:cNvPicPr>
            <a:picLocks noChangeAspect="1" noChangeArrowheads="1"/>
          </p:cNvPicPr>
          <p:nvPr/>
        </p:nvPicPr>
        <p:blipFill>
          <a:blip r:embed="rId2"/>
          <a:srcRect/>
          <a:stretch>
            <a:fillRect/>
          </a:stretch>
        </p:blipFill>
        <p:spPr bwMode="auto">
          <a:xfrm>
            <a:off x="488950" y="1239838"/>
            <a:ext cx="6397625" cy="4806950"/>
          </a:xfrm>
          <a:prstGeom prst="rect">
            <a:avLst/>
          </a:prstGeom>
          <a:noFill/>
          <a:ln w="9525">
            <a:noFill/>
            <a:miter lim="800000"/>
            <a:headEnd/>
            <a:tailEnd/>
          </a:ln>
        </p:spPr>
      </p:pic>
      <p:sp>
        <p:nvSpPr>
          <p:cNvPr id="102404"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a:t>Example: Impact of raw meal preparation</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2C17B04-699C-473E-8D7A-FE2FA9F2AB7C}" type="slidenum">
              <a:rPr lang="en-US" sz="800"/>
              <a:pPr algn="r"/>
              <a:t>65</a:t>
            </a:fld>
            <a:endParaRPr lang="en-US" sz="800"/>
          </a:p>
        </p:txBody>
      </p:sp>
      <p:pic>
        <p:nvPicPr>
          <p:cNvPr id="103426" name="Picture 6" descr="003668"/>
          <p:cNvPicPr>
            <a:picLocks noChangeAspect="1" noChangeArrowheads="1"/>
          </p:cNvPicPr>
          <p:nvPr/>
        </p:nvPicPr>
        <p:blipFill>
          <a:blip r:embed="rId2">
            <a:lum bright="-6000" contrast="-6000"/>
          </a:blip>
          <a:srcRect l="615" b="923"/>
          <a:stretch>
            <a:fillRect/>
          </a:stretch>
        </p:blipFill>
        <p:spPr bwMode="auto">
          <a:xfrm>
            <a:off x="560388" y="1225550"/>
            <a:ext cx="6262687" cy="4684713"/>
          </a:xfrm>
          <a:prstGeom prst="rect">
            <a:avLst/>
          </a:prstGeom>
          <a:noFill/>
          <a:ln w="9525">
            <a:noFill/>
            <a:miter lim="800000"/>
            <a:headEnd/>
            <a:tailEnd/>
          </a:ln>
        </p:spPr>
      </p:pic>
      <p:sp>
        <p:nvSpPr>
          <p:cNvPr id="103427" name="Rectangle 7"/>
          <p:cNvSpPr>
            <a:spLocks noChangeArrowheads="1"/>
          </p:cNvSpPr>
          <p:nvPr/>
        </p:nvSpPr>
        <p:spPr bwMode="auto">
          <a:xfrm>
            <a:off x="6969125" y="2338388"/>
            <a:ext cx="2736850" cy="1920875"/>
          </a:xfrm>
          <a:prstGeom prst="rect">
            <a:avLst/>
          </a:prstGeom>
          <a:noFill/>
          <a:ln w="9525">
            <a:noFill/>
            <a:miter lim="800000"/>
            <a:headEnd/>
            <a:tailEnd/>
          </a:ln>
        </p:spPr>
        <p:txBody>
          <a:bodyPr lIns="90000" tIns="46800" rIns="90000" bIns="46800">
            <a:spAutoFit/>
          </a:bodyPr>
          <a:lstStyle/>
          <a:p>
            <a:pPr>
              <a:spcBef>
                <a:spcPct val="20000"/>
              </a:spcBef>
              <a:spcAft>
                <a:spcPct val="30000"/>
              </a:spcAft>
              <a:buFont typeface="Wingdings" pitchFamily="2" charset="2"/>
              <a:buNone/>
            </a:pPr>
            <a:r>
              <a:rPr lang="en-US" sz="2000"/>
              <a:t>Small sized interstitial mass and no alite decomposition are characteristic for effective clinker cooling.</a:t>
            </a:r>
          </a:p>
        </p:txBody>
      </p:sp>
      <p:sp>
        <p:nvSpPr>
          <p:cNvPr id="103428" name="Title 4"/>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sz="2400" b="1"/>
              <a:t>Example: Investigations of cooling conditions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7FD72030-BA88-4A56-A35B-FA9A680DFB42}" type="slidenum">
              <a:rPr lang="en-US" sz="800"/>
              <a:pPr algn="r"/>
              <a:t>66</a:t>
            </a:fld>
            <a:endParaRPr lang="en-US" sz="800"/>
          </a:p>
        </p:txBody>
      </p:sp>
      <p:pic>
        <p:nvPicPr>
          <p:cNvPr id="104450" name="Picture 2" descr="B_001832"/>
          <p:cNvPicPr>
            <a:picLocks noChangeAspect="1" noChangeArrowheads="1"/>
          </p:cNvPicPr>
          <p:nvPr/>
        </p:nvPicPr>
        <p:blipFill>
          <a:blip r:embed="rId2"/>
          <a:srcRect/>
          <a:stretch>
            <a:fillRect/>
          </a:stretch>
        </p:blipFill>
        <p:spPr bwMode="auto">
          <a:xfrm>
            <a:off x="4808538" y="2852738"/>
            <a:ext cx="4692650" cy="3514725"/>
          </a:xfrm>
          <a:prstGeom prst="rect">
            <a:avLst/>
          </a:prstGeom>
          <a:noFill/>
          <a:ln w="9525">
            <a:noFill/>
            <a:miter lim="800000"/>
            <a:headEnd/>
            <a:tailEnd/>
          </a:ln>
        </p:spPr>
      </p:pic>
      <p:sp>
        <p:nvSpPr>
          <p:cNvPr id="104451" name="Rectangle 4"/>
          <p:cNvSpPr>
            <a:spLocks noChangeArrowheads="1"/>
          </p:cNvSpPr>
          <p:nvPr/>
        </p:nvSpPr>
        <p:spPr bwMode="auto">
          <a:xfrm>
            <a:off x="542925" y="619125"/>
            <a:ext cx="8208963" cy="500063"/>
          </a:xfrm>
          <a:prstGeom prst="rect">
            <a:avLst/>
          </a:prstGeom>
          <a:noFill/>
          <a:ln w="9525">
            <a:noFill/>
            <a:miter lim="800000"/>
            <a:headEnd/>
            <a:tailEnd/>
          </a:ln>
        </p:spPr>
        <p:txBody>
          <a:bodyPr lIns="0" tIns="0" rIns="0" bIns="7200" anchor="b"/>
          <a:lstStyle/>
          <a:p>
            <a:pPr>
              <a:lnSpc>
                <a:spcPct val="95000"/>
              </a:lnSpc>
            </a:pPr>
            <a:r>
              <a:rPr lang="en-US" altLang="en-US" sz="2400" b="1"/>
              <a:t>Example: Impact of reducing conditions</a:t>
            </a:r>
          </a:p>
        </p:txBody>
      </p:sp>
      <p:sp>
        <p:nvSpPr>
          <p:cNvPr id="66565" name="Rectangle 5"/>
          <p:cNvSpPr>
            <a:spLocks noChangeArrowheads="1"/>
          </p:cNvSpPr>
          <p:nvPr/>
        </p:nvSpPr>
        <p:spPr bwMode="auto">
          <a:xfrm>
            <a:off x="457200" y="1339850"/>
            <a:ext cx="3733800" cy="1143000"/>
          </a:xfrm>
          <a:prstGeom prst="rect">
            <a:avLst/>
          </a:prstGeom>
          <a:noFill/>
          <a:ln>
            <a:noFill/>
          </a:ln>
          <a:effectLst/>
          <a:extLst/>
        </p:spPr>
        <p:txBody>
          <a:bodyPr/>
          <a:lstStyle>
            <a:lvl1pPr marL="290513" indent="-290513">
              <a:defRPr>
                <a:solidFill>
                  <a:schemeClr val="tx1"/>
                </a:solidFill>
                <a:latin typeface="Arial" charset="0"/>
              </a:defRPr>
            </a:lvl1pPr>
            <a:lvl2pPr marL="571500" indent="-27940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6pPr>
            <a:lvl7pPr marL="29718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7pPr>
            <a:lvl8pPr marL="34290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8pPr>
            <a:lvl9pPr marL="3886200" indent="-228600" algn="ctr" eaLnBrk="0" fontAlgn="base" hangingPunct="0">
              <a:spcBef>
                <a:spcPct val="50000"/>
              </a:spcBef>
              <a:spcAft>
                <a:spcPct val="0"/>
              </a:spcAft>
              <a:buClr>
                <a:schemeClr val="accent1"/>
              </a:buClr>
              <a:buSzPct val="90000"/>
              <a:buFont typeface="Wingdings" pitchFamily="2" charset="2"/>
              <a:buChar char="§"/>
              <a:defRPr>
                <a:solidFill>
                  <a:schemeClr val="tx1"/>
                </a:solidFill>
                <a:latin typeface="Arial" charset="0"/>
              </a:defRPr>
            </a:lvl9pPr>
          </a:lstStyle>
          <a:p>
            <a:pPr marL="342900" indent="-342900" fontAlgn="auto">
              <a:spcBef>
                <a:spcPct val="20000"/>
              </a:spcBef>
              <a:spcAft>
                <a:spcPct val="30000"/>
              </a:spcAft>
              <a:buClr>
                <a:schemeClr val="tx2"/>
              </a:buClr>
              <a:buFont typeface="Arial" panose="020B0604020202020204" pitchFamily="34" charset="0"/>
              <a:buChar char="•"/>
              <a:defRPr/>
            </a:pPr>
            <a:r>
              <a:rPr lang="en-US" altLang="en-US" sz="2200" dirty="0">
                <a:cs typeface="+mn-cs"/>
              </a:rPr>
              <a:t>Practical, simple test for reducing conditions: “</a:t>
            </a:r>
            <a:r>
              <a:rPr lang="en-US" altLang="en-US" sz="2200" dirty="0" err="1">
                <a:cs typeface="+mn-cs"/>
              </a:rPr>
              <a:t>Magotteaux</a:t>
            </a:r>
            <a:r>
              <a:rPr lang="en-US" altLang="en-US" sz="2200" dirty="0">
                <a:cs typeface="+mn-cs"/>
              </a:rPr>
              <a:t> Test” </a:t>
            </a:r>
          </a:p>
          <a:p>
            <a:pPr fontAlgn="auto">
              <a:spcBef>
                <a:spcPct val="20000"/>
              </a:spcBef>
              <a:spcAft>
                <a:spcPct val="30000"/>
              </a:spcAft>
              <a:buFont typeface="Wingdings" pitchFamily="2" charset="2"/>
              <a:buNone/>
              <a:defRPr/>
            </a:pPr>
            <a:endParaRPr lang="en-US" altLang="en-US" sz="2400" dirty="0">
              <a:cs typeface="+mn-cs"/>
            </a:endParaRPr>
          </a:p>
          <a:p>
            <a:pPr lvl="1" fontAlgn="auto">
              <a:spcAft>
                <a:spcPts val="0"/>
              </a:spcAft>
              <a:buSzPct val="60000"/>
              <a:buFont typeface="Webdings" pitchFamily="18" charset="2"/>
              <a:buChar char="4"/>
              <a:defRPr/>
            </a:pPr>
            <a:endParaRPr lang="en-US" altLang="en-US" sz="2200" dirty="0">
              <a:cs typeface="+mn-cs"/>
            </a:endParaRPr>
          </a:p>
        </p:txBody>
      </p:sp>
      <p:pic>
        <p:nvPicPr>
          <p:cNvPr id="104453" name="Picture 6"/>
          <p:cNvPicPr>
            <a:picLocks noChangeAspect="1" noChangeArrowheads="1"/>
          </p:cNvPicPr>
          <p:nvPr/>
        </p:nvPicPr>
        <p:blipFill>
          <a:blip r:embed="rId3"/>
          <a:srcRect/>
          <a:stretch>
            <a:fillRect/>
          </a:stretch>
        </p:blipFill>
        <p:spPr bwMode="auto">
          <a:xfrm>
            <a:off x="342900" y="2847975"/>
            <a:ext cx="4213225" cy="3171825"/>
          </a:xfrm>
          <a:prstGeom prst="rect">
            <a:avLst/>
          </a:prstGeom>
          <a:noFill/>
          <a:ln w="9525">
            <a:noFill/>
            <a:miter lim="800000"/>
            <a:headEnd/>
            <a:tailEnd/>
          </a:ln>
        </p:spPr>
      </p:pic>
      <p:sp>
        <p:nvSpPr>
          <p:cNvPr id="104454" name="Rectangle 7"/>
          <p:cNvSpPr>
            <a:spLocks noChangeArrowheads="1"/>
          </p:cNvSpPr>
          <p:nvPr/>
        </p:nvSpPr>
        <p:spPr bwMode="auto">
          <a:xfrm>
            <a:off x="4648200" y="1339850"/>
            <a:ext cx="4876800" cy="1431925"/>
          </a:xfrm>
          <a:prstGeom prst="rect">
            <a:avLst/>
          </a:prstGeom>
          <a:noFill/>
          <a:ln w="9525">
            <a:noFill/>
            <a:miter lim="800000"/>
            <a:headEnd/>
            <a:tailEnd/>
          </a:ln>
        </p:spPr>
        <p:txBody>
          <a:bodyPr>
            <a:spAutoFit/>
          </a:bodyPr>
          <a:lstStyle/>
          <a:p>
            <a:pPr marL="342900" indent="-342900">
              <a:buClr>
                <a:schemeClr val="tx2"/>
              </a:buClr>
              <a:buFont typeface="Arial" charset="0"/>
              <a:buChar char="•"/>
            </a:pPr>
            <a:r>
              <a:rPr lang="en-US" altLang="en-US" sz="2200"/>
              <a:t>Microscopy can show effects of reducing conditions, e.g. decomposition of alite starting from edge of pores (access of gas)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727A509-B3B1-4F39-80AA-785686EFF008}" type="slidenum">
              <a:rPr lang="en-US" sz="800"/>
              <a:pPr algn="r"/>
              <a:t>67</a:t>
            </a:fld>
            <a:endParaRPr lang="en-US" sz="800"/>
          </a:p>
        </p:txBody>
      </p:sp>
      <p:sp>
        <p:nvSpPr>
          <p:cNvPr id="105474" name="Title 4"/>
          <p:cNvSpPr>
            <a:spLocks/>
          </p:cNvSpPr>
          <p:nvPr/>
        </p:nvSpPr>
        <p:spPr bwMode="auto">
          <a:xfrm>
            <a:off x="560388" y="273050"/>
            <a:ext cx="8774112" cy="792163"/>
          </a:xfrm>
          <a:prstGeom prst="rect">
            <a:avLst/>
          </a:prstGeom>
          <a:noFill/>
          <a:ln w="9525">
            <a:noFill/>
            <a:miter lim="800000"/>
            <a:headEnd/>
            <a:tailEnd/>
          </a:ln>
        </p:spPr>
        <p:txBody>
          <a:bodyPr lIns="0" tIns="0" rIns="0" bIns="7200" anchor="b"/>
          <a:lstStyle/>
          <a:p>
            <a:pPr>
              <a:lnSpc>
                <a:spcPct val="95000"/>
              </a:lnSpc>
            </a:pPr>
            <a:r>
              <a:rPr lang="en-US" sz="2400" b="1"/>
              <a:t>Microscopy: Impact of P</a:t>
            </a:r>
            <a:r>
              <a:rPr lang="en-US" sz="2400" b="1" baseline="-25000"/>
              <a:t>2</a:t>
            </a:r>
            <a:r>
              <a:rPr lang="en-US" sz="2400" b="1"/>
              <a:t>O</a:t>
            </a:r>
            <a:r>
              <a:rPr lang="en-US" sz="2400" b="1" baseline="-25000"/>
              <a:t>5</a:t>
            </a:r>
          </a:p>
        </p:txBody>
      </p:sp>
      <p:grpSp>
        <p:nvGrpSpPr>
          <p:cNvPr id="105475" name="Group 7"/>
          <p:cNvGrpSpPr>
            <a:grpSpLocks/>
          </p:cNvGrpSpPr>
          <p:nvPr/>
        </p:nvGrpSpPr>
        <p:grpSpPr bwMode="auto">
          <a:xfrm>
            <a:off x="1042988" y="1498600"/>
            <a:ext cx="5924550" cy="4356100"/>
            <a:chOff x="576" y="816"/>
            <a:chExt cx="3280" cy="2479"/>
          </a:xfrm>
        </p:grpSpPr>
        <p:pic>
          <p:nvPicPr>
            <p:cNvPr id="105478" name="Picture 2"/>
            <p:cNvPicPr>
              <a:picLocks noChangeAspect="1" noChangeArrowheads="1"/>
            </p:cNvPicPr>
            <p:nvPr/>
          </p:nvPicPr>
          <p:blipFill>
            <a:blip r:embed="rId2">
              <a:lum bright="20000"/>
            </a:blip>
            <a:srcRect/>
            <a:stretch>
              <a:fillRect/>
            </a:stretch>
          </p:blipFill>
          <p:spPr bwMode="auto">
            <a:xfrm>
              <a:off x="576" y="816"/>
              <a:ext cx="3280" cy="2479"/>
            </a:xfrm>
            <a:prstGeom prst="rect">
              <a:avLst/>
            </a:prstGeom>
            <a:noFill/>
            <a:ln w="9525">
              <a:noFill/>
              <a:miter lim="800000"/>
              <a:headEnd/>
              <a:tailEnd/>
            </a:ln>
          </p:spPr>
        </p:pic>
        <p:sp>
          <p:nvSpPr>
            <p:cNvPr id="105479" name="Oval 5"/>
            <p:cNvSpPr>
              <a:spLocks noChangeArrowheads="1"/>
            </p:cNvSpPr>
            <p:nvPr/>
          </p:nvSpPr>
          <p:spPr bwMode="auto">
            <a:xfrm>
              <a:off x="1770" y="2112"/>
              <a:ext cx="336" cy="336"/>
            </a:xfrm>
            <a:prstGeom prst="ellipse">
              <a:avLst/>
            </a:prstGeom>
            <a:noFill/>
            <a:ln w="38100">
              <a:solidFill>
                <a:schemeClr val="accent1"/>
              </a:solidFill>
              <a:round/>
              <a:headEnd/>
              <a:tailEnd/>
            </a:ln>
          </p:spPr>
          <p:txBody>
            <a:bodyPr wrap="none" anchor="ctr"/>
            <a:lstStyle/>
            <a:p>
              <a:endParaRPr lang="en-US" altLang="en-US"/>
            </a:p>
          </p:txBody>
        </p:sp>
      </p:grpSp>
      <p:sp>
        <p:nvSpPr>
          <p:cNvPr id="105476" name="Line 8"/>
          <p:cNvSpPr>
            <a:spLocks noChangeShapeType="1"/>
          </p:cNvSpPr>
          <p:nvPr/>
        </p:nvSpPr>
        <p:spPr bwMode="auto">
          <a:xfrm flipH="1">
            <a:off x="3657600" y="2890838"/>
            <a:ext cx="4073525" cy="1181100"/>
          </a:xfrm>
          <a:prstGeom prst="line">
            <a:avLst/>
          </a:prstGeom>
          <a:noFill/>
          <a:ln w="38100">
            <a:solidFill>
              <a:schemeClr val="accent1"/>
            </a:solidFill>
            <a:round/>
            <a:headEnd/>
            <a:tailEnd type="triangle" w="med" len="med"/>
          </a:ln>
        </p:spPr>
        <p:txBody>
          <a:bodyPr/>
          <a:lstStyle/>
          <a:p>
            <a:endParaRPr lang="de-DE"/>
          </a:p>
        </p:txBody>
      </p:sp>
      <p:sp>
        <p:nvSpPr>
          <p:cNvPr id="105477" name="Text Box 9"/>
          <p:cNvSpPr txBox="1">
            <a:spLocks noChangeArrowheads="1"/>
          </p:cNvSpPr>
          <p:nvPr/>
        </p:nvSpPr>
        <p:spPr bwMode="auto">
          <a:xfrm>
            <a:off x="7731125" y="2797175"/>
            <a:ext cx="1870075" cy="830997"/>
          </a:xfrm>
          <a:prstGeom prst="rect">
            <a:avLst/>
          </a:prstGeom>
          <a:noFill/>
          <a:ln w="38100">
            <a:solidFill>
              <a:schemeClr val="accent1"/>
            </a:solidFill>
            <a:miter lim="800000"/>
            <a:headEnd/>
            <a:tailEnd/>
          </a:ln>
        </p:spPr>
        <p:txBody>
          <a:bodyPr>
            <a:spAutoFit/>
          </a:bodyPr>
          <a:lstStyle/>
          <a:p>
            <a:pPr>
              <a:buFont typeface="Wingdings" pitchFamily="2" charset="2"/>
              <a:buNone/>
            </a:pPr>
            <a:r>
              <a:rPr lang="en-US" altLang="en-US" sz="2400" b="1" dirty="0"/>
              <a:t>4.2% </a:t>
            </a:r>
            <a:r>
              <a:rPr lang="en-US" altLang="en-US" sz="2400" b="1" dirty="0" smtClean="0"/>
              <a:t>P</a:t>
            </a:r>
            <a:r>
              <a:rPr lang="en-US" altLang="en-US" sz="2400" b="1" baseline="-25000" dirty="0" smtClean="0"/>
              <a:t>2</a:t>
            </a:r>
            <a:r>
              <a:rPr lang="en-US" altLang="en-US" sz="2400" b="1" dirty="0" smtClean="0"/>
              <a:t>O</a:t>
            </a:r>
            <a:r>
              <a:rPr lang="en-US" altLang="en-US" sz="2400" b="1" baseline="-25000" dirty="0" smtClean="0"/>
              <a:t>5 </a:t>
            </a:r>
            <a:r>
              <a:rPr lang="en-US" altLang="en-US" sz="2400" b="1" dirty="0" smtClean="0"/>
              <a:t>in </a:t>
            </a:r>
            <a:r>
              <a:rPr lang="en-US" altLang="en-US" sz="2400" b="1" dirty="0" err="1" smtClean="0"/>
              <a:t>belite</a:t>
            </a:r>
            <a:endParaRPr lang="en-US" altLang="en-US" sz="2400" b="1" dirty="0"/>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65126C56-0E07-4D1B-94FC-2C081269E44B}" type="slidenum">
              <a:rPr lang="en-US" sz="800"/>
              <a:pPr algn="r"/>
              <a:t>68</a:t>
            </a:fld>
            <a:endParaRPr lang="en-US" sz="800"/>
          </a:p>
        </p:txBody>
      </p:sp>
      <p:sp>
        <p:nvSpPr>
          <p:cNvPr id="106498"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a:lnSpc>
                <a:spcPct val="95000"/>
              </a:lnSpc>
            </a:pPr>
            <a:r>
              <a:rPr lang="en-US" sz="2400" b="1"/>
              <a:t>Microscopy can be supported by SEM measurements</a:t>
            </a:r>
          </a:p>
        </p:txBody>
      </p:sp>
      <p:pic>
        <p:nvPicPr>
          <p:cNvPr id="106499" name="Picture 2"/>
          <p:cNvPicPr>
            <a:picLocks noChangeAspect="1" noChangeArrowheads="1"/>
          </p:cNvPicPr>
          <p:nvPr/>
        </p:nvPicPr>
        <p:blipFill>
          <a:blip r:embed="rId2"/>
          <a:srcRect b="20313"/>
          <a:stretch>
            <a:fillRect/>
          </a:stretch>
        </p:blipFill>
        <p:spPr bwMode="auto">
          <a:xfrm>
            <a:off x="3771900" y="2794000"/>
            <a:ext cx="5616575" cy="3679825"/>
          </a:xfrm>
          <a:prstGeom prst="rect">
            <a:avLst/>
          </a:prstGeom>
          <a:noFill/>
          <a:ln w="9525">
            <a:noFill/>
            <a:miter lim="800000"/>
            <a:headEnd/>
            <a:tailEnd/>
          </a:ln>
        </p:spPr>
      </p:pic>
      <p:grpSp>
        <p:nvGrpSpPr>
          <p:cNvPr id="106500" name="Group 5"/>
          <p:cNvGrpSpPr>
            <a:grpSpLocks/>
          </p:cNvGrpSpPr>
          <p:nvPr/>
        </p:nvGrpSpPr>
        <p:grpSpPr bwMode="auto">
          <a:xfrm>
            <a:off x="415925" y="1196975"/>
            <a:ext cx="8343900" cy="5029200"/>
            <a:chOff x="864" y="192"/>
            <a:chExt cx="4851" cy="3168"/>
          </a:xfrm>
        </p:grpSpPr>
        <p:pic>
          <p:nvPicPr>
            <p:cNvPr id="106501" name="Picture 6"/>
            <p:cNvPicPr>
              <a:picLocks noChangeAspect="1" noChangeArrowheads="1"/>
            </p:cNvPicPr>
            <p:nvPr/>
          </p:nvPicPr>
          <p:blipFill>
            <a:blip r:embed="rId3"/>
            <a:srcRect/>
            <a:stretch>
              <a:fillRect/>
            </a:stretch>
          </p:blipFill>
          <p:spPr bwMode="auto">
            <a:xfrm>
              <a:off x="864" y="192"/>
              <a:ext cx="4520" cy="1548"/>
            </a:xfrm>
            <a:prstGeom prst="rect">
              <a:avLst/>
            </a:prstGeom>
            <a:noFill/>
            <a:ln w="9525">
              <a:noFill/>
              <a:miter lim="800000"/>
              <a:headEnd/>
              <a:tailEnd/>
            </a:ln>
          </p:spPr>
        </p:pic>
        <p:pic>
          <p:nvPicPr>
            <p:cNvPr id="106502" name="Picture 7" descr="B_003372"/>
            <p:cNvPicPr>
              <a:picLocks noChangeAspect="1" noChangeArrowheads="1"/>
            </p:cNvPicPr>
            <p:nvPr/>
          </p:nvPicPr>
          <p:blipFill>
            <a:blip r:embed="rId4"/>
            <a:srcRect/>
            <a:stretch>
              <a:fillRect/>
            </a:stretch>
          </p:blipFill>
          <p:spPr bwMode="auto">
            <a:xfrm>
              <a:off x="864" y="1776"/>
              <a:ext cx="2060" cy="1584"/>
            </a:xfrm>
            <a:prstGeom prst="rect">
              <a:avLst/>
            </a:prstGeom>
            <a:noFill/>
            <a:ln w="9525">
              <a:noFill/>
              <a:miter lim="800000"/>
              <a:headEnd/>
              <a:tailEnd/>
            </a:ln>
          </p:spPr>
        </p:pic>
        <p:sp>
          <p:nvSpPr>
            <p:cNvPr id="106503" name="Oval 8"/>
            <p:cNvSpPr>
              <a:spLocks noChangeArrowheads="1"/>
            </p:cNvSpPr>
            <p:nvPr/>
          </p:nvSpPr>
          <p:spPr bwMode="auto">
            <a:xfrm>
              <a:off x="1753" y="2649"/>
              <a:ext cx="89" cy="96"/>
            </a:xfrm>
            <a:prstGeom prst="ellipse">
              <a:avLst/>
            </a:prstGeom>
            <a:solidFill>
              <a:srgbClr val="FF00FF"/>
            </a:solidFill>
            <a:ln w="9525">
              <a:noFill/>
              <a:round/>
              <a:headEnd/>
              <a:tailEnd/>
            </a:ln>
          </p:spPr>
          <p:txBody>
            <a:bodyPr wrap="none" anchor="ctr"/>
            <a:lstStyle/>
            <a:p>
              <a:endParaRPr lang="en-US" altLang="en-US"/>
            </a:p>
          </p:txBody>
        </p:sp>
        <p:sp>
          <p:nvSpPr>
            <p:cNvPr id="106504" name="Oval 9"/>
            <p:cNvSpPr>
              <a:spLocks noChangeArrowheads="1"/>
            </p:cNvSpPr>
            <p:nvPr/>
          </p:nvSpPr>
          <p:spPr bwMode="auto">
            <a:xfrm>
              <a:off x="1519" y="411"/>
              <a:ext cx="88" cy="96"/>
            </a:xfrm>
            <a:prstGeom prst="ellipse">
              <a:avLst/>
            </a:prstGeom>
            <a:solidFill>
              <a:srgbClr val="FF00FF"/>
            </a:solidFill>
            <a:ln w="9525">
              <a:noFill/>
              <a:round/>
              <a:headEnd/>
              <a:tailEnd/>
            </a:ln>
          </p:spPr>
          <p:txBody>
            <a:bodyPr wrap="none" anchor="ctr"/>
            <a:lstStyle/>
            <a:p>
              <a:endParaRPr lang="en-US" altLang="en-US"/>
            </a:p>
          </p:txBody>
        </p:sp>
        <p:sp>
          <p:nvSpPr>
            <p:cNvPr id="106505" name="Text Box 10"/>
            <p:cNvSpPr txBox="1">
              <a:spLocks noChangeArrowheads="1"/>
            </p:cNvSpPr>
            <p:nvPr/>
          </p:nvSpPr>
          <p:spPr bwMode="auto">
            <a:xfrm>
              <a:off x="1594" y="336"/>
              <a:ext cx="3422" cy="231"/>
            </a:xfrm>
            <a:prstGeom prst="rect">
              <a:avLst/>
            </a:prstGeom>
            <a:noFill/>
            <a:ln w="9525">
              <a:noFill/>
              <a:miter lim="800000"/>
              <a:headEnd/>
              <a:tailEnd/>
            </a:ln>
          </p:spPr>
          <p:txBody>
            <a:bodyPr wrap="none">
              <a:spAutoFit/>
            </a:bodyPr>
            <a:lstStyle/>
            <a:p>
              <a:pPr>
                <a:spcBef>
                  <a:spcPct val="20000"/>
                </a:spcBef>
                <a:spcAft>
                  <a:spcPct val="30000"/>
                </a:spcAft>
                <a:buFont typeface="Wingdings" pitchFamily="2" charset="2"/>
                <a:buNone/>
              </a:pPr>
              <a:r>
                <a:rPr lang="en-US" altLang="en-US" b="1">
                  <a:solidFill>
                    <a:srgbClr val="FFFF00"/>
                  </a:solidFill>
                </a:rPr>
                <a:t>Spotanalysis of belite in direct contact with free lime</a:t>
              </a:r>
            </a:p>
          </p:txBody>
        </p:sp>
        <p:sp>
          <p:nvSpPr>
            <p:cNvPr id="106506" name="Oval 11"/>
            <p:cNvSpPr>
              <a:spLocks noChangeArrowheads="1"/>
            </p:cNvSpPr>
            <p:nvPr/>
          </p:nvSpPr>
          <p:spPr bwMode="auto">
            <a:xfrm>
              <a:off x="4873" y="2505"/>
              <a:ext cx="842" cy="144"/>
            </a:xfrm>
            <a:prstGeom prst="ellipse">
              <a:avLst/>
            </a:prstGeom>
            <a:noFill/>
            <a:ln w="9525">
              <a:solidFill>
                <a:srgbClr val="FF00FF"/>
              </a:solidFill>
              <a:round/>
              <a:headEnd/>
              <a:tailEnd/>
            </a:ln>
          </p:spPr>
          <p:txBody>
            <a:bodyPr wrap="none" anchor="ctr"/>
            <a:lstStyle/>
            <a:p>
              <a:endParaRPr lang="en-US" altLang="en-US"/>
            </a:p>
          </p:txBody>
        </p:sp>
      </p:gr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p:sp>
      <p:sp>
        <p:nvSpPr>
          <p:cNvPr id="4" name="Title 3"/>
          <p:cNvSpPr>
            <a:spLocks noGrp="1"/>
          </p:cNvSpPr>
          <p:nvPr>
            <p:ph type="title"/>
          </p:nvPr>
        </p:nvSpPr>
        <p:spPr/>
        <p:txBody>
          <a:bodyPr/>
          <a:lstStyle/>
          <a:p>
            <a:r>
              <a:rPr lang="en-US" sz="3600" dirty="0" smtClean="0"/>
              <a:t>Conclusions</a:t>
            </a:r>
            <a:endParaRPr lang="en-US" dirty="0"/>
          </a:p>
        </p:txBody>
      </p:sp>
      <p:sp>
        <p:nvSpPr>
          <p:cNvPr id="2" name="Footer Placeholder 1"/>
          <p:cNvSpPr>
            <a:spLocks noGrp="1"/>
          </p:cNvSpPr>
          <p:nvPr>
            <p:ph type="ftr" sz="quarter" idx="14"/>
          </p:nvPr>
        </p:nvSpPr>
        <p:spPr/>
        <p:txBody>
          <a:bodyPr/>
          <a:lstStyle/>
          <a:p>
            <a:r>
              <a:rPr lang="en-US" smtClean="0"/>
              <a:t>Clinker characteristics, 2016-04-22   © 2015 LafargeHolcim</a:t>
            </a:r>
            <a:endParaRPr lang="en-US"/>
          </a:p>
        </p:txBody>
      </p:sp>
      <p:sp>
        <p:nvSpPr>
          <p:cNvPr id="3" name="Slide Number Placeholder 2"/>
          <p:cNvSpPr>
            <a:spLocks noGrp="1"/>
          </p:cNvSpPr>
          <p:nvPr>
            <p:ph type="sldNum" sz="quarter" idx="15"/>
          </p:nvPr>
        </p:nvSpPr>
        <p:spPr/>
        <p:txBody>
          <a:bodyPr/>
          <a:lstStyle/>
          <a:p>
            <a:pPr>
              <a:defRPr/>
            </a:pPr>
            <a:fld id="{23CF603F-38F3-417B-93C4-ADE80C1AB0AA}" type="slidenum">
              <a:rPr lang="en-US" smtClean="0"/>
              <a:pPr>
                <a:defRPr/>
              </a:pPr>
              <a:t>69</a:t>
            </a:fld>
            <a:endParaRPr lang="en-US" dirty="0"/>
          </a:p>
        </p:txBody>
      </p:sp>
    </p:spTree>
    <p:extLst>
      <p:ext uri="{BB962C8B-B14F-4D97-AF65-F5344CB8AC3E}">
        <p14:creationId xmlns:p14="http://schemas.microsoft.com/office/powerpoint/2010/main" val="876357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44CB094A-2CAB-4E9E-8AEC-C47D2917C75B}" type="slidenum">
              <a:rPr lang="en-US" sz="800"/>
              <a:pPr algn="r"/>
              <a:t>7</a:t>
            </a:fld>
            <a:endParaRPr lang="en-US" sz="800"/>
          </a:p>
        </p:txBody>
      </p:sp>
      <p:graphicFrame>
        <p:nvGraphicFramePr>
          <p:cNvPr id="623619" name="Group 3"/>
          <p:cNvGraphicFramePr>
            <a:graphicFrameLocks noGrp="1"/>
          </p:cNvGraphicFramePr>
          <p:nvPr/>
        </p:nvGraphicFramePr>
        <p:xfrm>
          <a:off x="576263" y="1211263"/>
          <a:ext cx="8785225" cy="5000627"/>
        </p:xfrm>
        <a:graphic>
          <a:graphicData uri="http://schemas.openxmlformats.org/drawingml/2006/table">
            <a:tbl>
              <a:tblPr/>
              <a:tblGrid>
                <a:gridCol w="2284412"/>
                <a:gridCol w="4760913"/>
                <a:gridCol w="506412"/>
                <a:gridCol w="1233488"/>
              </a:tblGrid>
              <a:tr h="334963">
                <a:tc>
                  <a:txBody>
                    <a:bodyPr/>
                    <a:lstStyle/>
                    <a:p>
                      <a:pPr marL="290513" marR="0" lvl="0" indent="-290513" algn="l" defTabSz="914400" rtl="0" eaLnBrk="0" fontAlgn="b" latinLnBrk="0" hangingPunct="0">
                        <a:lnSpc>
                          <a:spcPct val="50000"/>
                        </a:lnSpc>
                        <a:spcBef>
                          <a:spcPct val="0"/>
                        </a:spcBef>
                        <a:spcAft>
                          <a:spcPct val="0"/>
                        </a:spcAft>
                        <a:buClrTx/>
                        <a:buSzTx/>
                        <a:buFontTx/>
                        <a:buNone/>
                        <a:tabLst/>
                      </a:pPr>
                      <a:r>
                        <a:rPr kumimoji="0" lang="en-GB" sz="1800" b="1" i="0" u="none" strike="noStrike" cap="none" normalizeH="0" baseline="0" smtClean="0">
                          <a:ln>
                            <a:noFill/>
                          </a:ln>
                          <a:solidFill>
                            <a:schemeClr val="tx1"/>
                          </a:solidFill>
                          <a:effectLst/>
                          <a:latin typeface="Arial" charset="0"/>
                        </a:rPr>
                        <a:t>T [°C]</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290513" marR="0" lvl="0" indent="-290513" algn="l" defTabSz="914400" rtl="0" eaLnBrk="0" fontAlgn="b" latinLnBrk="0" hangingPunct="0">
                        <a:lnSpc>
                          <a:spcPct val="50000"/>
                        </a:lnSpc>
                        <a:spcBef>
                          <a:spcPct val="0"/>
                        </a:spcBef>
                        <a:spcAft>
                          <a:spcPct val="0"/>
                        </a:spcAft>
                        <a:buClrTx/>
                        <a:buSzTx/>
                        <a:buFontTx/>
                        <a:buNone/>
                        <a:tabLst/>
                      </a:pPr>
                      <a:r>
                        <a:rPr kumimoji="0" lang="en-GB" sz="1800" b="1" i="0" u="none" strike="noStrike" cap="none" normalizeH="0" baseline="0" smtClean="0">
                          <a:ln>
                            <a:noFill/>
                          </a:ln>
                          <a:solidFill>
                            <a:schemeClr val="tx1"/>
                          </a:solidFill>
                          <a:effectLst/>
                          <a:latin typeface="Arial" charset="0"/>
                        </a:rPr>
                        <a:t>Type of Reaction</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gridSpan="2">
                  <a:txBody>
                    <a:bodyPr/>
                    <a:lstStyle/>
                    <a:p>
                      <a:pPr marL="290513" marR="0" lvl="0" indent="-290513" algn="l" defTabSz="914400" rtl="0" eaLnBrk="0" fontAlgn="b" latinLnBrk="0" hangingPunct="0">
                        <a:lnSpc>
                          <a:spcPct val="50000"/>
                        </a:lnSpc>
                        <a:spcBef>
                          <a:spcPct val="0"/>
                        </a:spcBef>
                        <a:spcAft>
                          <a:spcPct val="0"/>
                        </a:spcAft>
                        <a:buClrTx/>
                        <a:buSzTx/>
                        <a:buFontTx/>
                        <a:buNone/>
                        <a:tabLst/>
                      </a:pPr>
                      <a:r>
                        <a:rPr kumimoji="0" lang="en-GB" sz="9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p>
                      <a:pPr marL="290513" marR="0" lvl="0" indent="-290513" algn="l" defTabSz="914400" rtl="0" eaLnBrk="0" fontAlgn="b" latinLnBrk="0" hangingPunct="0">
                        <a:lnSpc>
                          <a:spcPct val="50000"/>
                        </a:lnSpc>
                        <a:spcBef>
                          <a:spcPct val="0"/>
                        </a:spcBef>
                        <a:spcAft>
                          <a:spcPct val="0"/>
                        </a:spcAft>
                        <a:buClrTx/>
                        <a:buSzTx/>
                        <a:buFontTx/>
                        <a:buNone/>
                        <a:tabLst/>
                      </a:pPr>
                      <a:r>
                        <a:rPr kumimoji="0" lang="en-GB" sz="1800" b="1" i="0" u="none" strike="noStrike" cap="none" normalizeH="0" baseline="0" smtClean="0">
                          <a:ln>
                            <a:noFill/>
                          </a:ln>
                          <a:solidFill>
                            <a:schemeClr val="tx1"/>
                          </a:solidFill>
                          <a:effectLst/>
                          <a:latin typeface="Arial" charset="0"/>
                        </a:rPr>
                        <a:t>kJ/kg</a:t>
                      </a:r>
                      <a:r>
                        <a:rPr kumimoji="0" lang="en-GB" sz="1400" b="0" i="0" u="none" strike="noStrike" cap="none" normalizeH="0" baseline="0" smtClean="0">
                          <a:ln>
                            <a:noFill/>
                          </a:ln>
                          <a:solidFill>
                            <a:schemeClr val="tx1"/>
                          </a:solidFill>
                          <a:effectLst/>
                          <a:latin typeface="Arial" charset="0"/>
                        </a:rPr>
                        <a:t>clinker</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de-DE"/>
                    </a:p>
                  </a:txBody>
                  <a:tcPr/>
                </a:tc>
              </a:tr>
              <a:tr h="396875">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0 - 1450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Heating of raw materials</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2050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5288">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400  - 900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Dehydration of clays</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170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r>
              <a:tr h="396875">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600 - 900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Decarbonization of calcite</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accent1"/>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1990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r>
              <a:tr h="701675">
                <a:tc>
                  <a:txBody>
                    <a:bodyPr/>
                    <a:lstStyle/>
                    <a:p>
                      <a:pPr marL="0" marR="0" lvl="0" indent="0"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&gt; 800</a:t>
                      </a:r>
                      <a:br>
                        <a:rPr kumimoji="0" lang="en-GB" sz="1800" b="0" i="0" u="none" strike="noStrike" cap="none" normalizeH="0" baseline="0" smtClean="0">
                          <a:ln>
                            <a:noFill/>
                          </a:ln>
                          <a:solidFill>
                            <a:schemeClr val="tx1"/>
                          </a:solidFill>
                          <a:effectLst/>
                          <a:latin typeface="Arial" charset="0"/>
                        </a:rPr>
                      </a:br>
                      <a:r>
                        <a:rPr kumimoji="0" lang="en-GB" sz="1800" b="0" i="0" u="none" strike="noStrike" cap="none" normalizeH="0" baseline="0" smtClean="0">
                          <a:ln>
                            <a:noFill/>
                          </a:ln>
                          <a:solidFill>
                            <a:schemeClr val="tx1"/>
                          </a:solidFill>
                          <a:effectLst/>
                          <a:latin typeface="Arial" charset="0"/>
                        </a:rPr>
                        <a:t>&gt; 1250 for Alite</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Heat of formation of clinker minerals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- 420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&gt; 1250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Heat of melting</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105</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Crystallization of dehydrated clay</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- 40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5288">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1300 - 1240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Crystallization of melt</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- 105</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&lt; 1240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Cooling of clinker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- 1'400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6875">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Cooling of CO</a:t>
                      </a:r>
                      <a:r>
                        <a:rPr kumimoji="0" lang="en-GB" sz="1800" b="0" i="0" u="none" strike="noStrike" cap="none" normalizeH="0" baseline="-25000" smtClean="0">
                          <a:ln>
                            <a:noFill/>
                          </a:ln>
                          <a:solidFill>
                            <a:schemeClr val="tx1"/>
                          </a:solidFill>
                          <a:effectLst/>
                          <a:latin typeface="Arial" charset="0"/>
                        </a:rPr>
                        <a:t>2</a:t>
                      </a:r>
                      <a:r>
                        <a:rPr kumimoji="0" lang="en-GB" sz="1800" b="0" i="0" u="none" strike="noStrike" cap="none" normalizeH="0" baseline="0" smtClean="0">
                          <a:ln>
                            <a:noFill/>
                          </a:ln>
                          <a:solidFill>
                            <a:schemeClr val="tx1"/>
                          </a:solidFill>
                          <a:effectLst/>
                          <a:latin typeface="Arial" charset="0"/>
                        </a:rPr>
                        <a:t> (ex calcite)</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- 500</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95288">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Cooling of H</a:t>
                      </a:r>
                      <a:r>
                        <a:rPr kumimoji="0" lang="en-GB" sz="1800" b="0" i="0" u="none" strike="noStrike" cap="none" normalizeH="0" baseline="-25000" smtClean="0">
                          <a:ln>
                            <a:noFill/>
                          </a:ln>
                          <a:solidFill>
                            <a:schemeClr val="tx1"/>
                          </a:solidFill>
                          <a:effectLst/>
                          <a:latin typeface="Arial" charset="0"/>
                        </a:rPr>
                        <a:t>2</a:t>
                      </a:r>
                      <a:r>
                        <a:rPr kumimoji="0" lang="en-GB" sz="1800" b="0" i="0" u="none" strike="noStrike" cap="none" normalizeH="0" baseline="0" smtClean="0">
                          <a:ln>
                            <a:noFill/>
                          </a:ln>
                          <a:solidFill>
                            <a:schemeClr val="tx1"/>
                          </a:solidFill>
                          <a:effectLst/>
                          <a:latin typeface="Arial" charset="0"/>
                        </a:rPr>
                        <a:t>O (ex clays)</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Symbol" pitchFamily="18" charset="2"/>
                        </a:rPr>
                        <a:t>»</a:t>
                      </a:r>
                      <a:r>
                        <a:rPr kumimoji="0" lang="en-GB" sz="18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0" i="0" u="none" strike="noStrike" cap="none" normalizeH="0" baseline="0" smtClean="0">
                          <a:ln>
                            <a:noFill/>
                          </a:ln>
                          <a:solidFill>
                            <a:schemeClr val="tx1"/>
                          </a:solidFill>
                          <a:effectLst/>
                          <a:latin typeface="Arial" charset="0"/>
                        </a:rPr>
                        <a:t>- 85</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r>
              <a:tr h="396875">
                <a:tc gridSpan="2">
                  <a:txBody>
                    <a:bodyPr/>
                    <a:lstStyle/>
                    <a:p>
                      <a:pPr marL="290513" marR="0" lvl="0" indent="-290513" algn="ctr" defTabSz="914400" rtl="0" eaLnBrk="0" fontAlgn="b" latinLnBrk="0" hangingPunct="0">
                        <a:lnSpc>
                          <a:spcPct val="100000"/>
                        </a:lnSpc>
                        <a:spcBef>
                          <a:spcPct val="100000"/>
                        </a:spcBef>
                        <a:spcAft>
                          <a:spcPct val="100000"/>
                        </a:spcAft>
                        <a:buClrTx/>
                        <a:buSzTx/>
                        <a:buFontTx/>
                        <a:buNone/>
                        <a:tabLst/>
                      </a:pPr>
                      <a:r>
                        <a:rPr kumimoji="0" lang="en-GB" sz="900" b="0" i="0" u="none" strike="noStrike" cap="none" normalizeH="0" baseline="0" smtClean="0">
                          <a:ln>
                            <a:noFill/>
                          </a:ln>
                          <a:solidFill>
                            <a:schemeClr val="tx1"/>
                          </a:solidFill>
                          <a:effectLst/>
                          <a:latin typeface="Arial" charset="0"/>
                        </a:rPr>
                        <a:t> </a:t>
                      </a:r>
                      <a:r>
                        <a:rPr kumimoji="0" lang="en-US" sz="1800" b="1" i="0" u="none" strike="noStrike" cap="none" normalizeH="0" baseline="0" smtClean="0">
                          <a:ln>
                            <a:noFill/>
                          </a:ln>
                          <a:solidFill>
                            <a:schemeClr val="tx1"/>
                          </a:solidFill>
                          <a:effectLst/>
                          <a:latin typeface="Arial" charset="0"/>
                        </a:rPr>
                        <a:t>Net theoretical heat of clinker formation</a:t>
                      </a:r>
                      <a:endParaRPr kumimoji="0" lang="en-GB" sz="1800" b="1" i="0" u="none" strike="noStrike" cap="none" normalizeH="0" baseline="0" smtClean="0">
                        <a:ln>
                          <a:noFill/>
                        </a:ln>
                        <a:solidFill>
                          <a:schemeClr val="tx1"/>
                        </a:solidFill>
                        <a:effectLst/>
                        <a:latin typeface="Arial" charset="0"/>
                      </a:endParaRPr>
                    </a:p>
                  </a:txBody>
                  <a:tcPr marL="105247" marR="105247" marT="45723" marB="45723" anchor="b" horzOverflow="overflow">
                    <a:lnL w="28575" cap="flat" cmpd="sng" algn="ctr">
                      <a:solidFill>
                        <a:schemeClr val="accent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de-DE"/>
                    </a:p>
                  </a:txBody>
                  <a:tcPr/>
                </a:tc>
                <a:tc>
                  <a:txBody>
                    <a:bodyPr/>
                    <a:lstStyle/>
                    <a:p>
                      <a:pPr marL="290513" marR="0" lvl="0" indent="-290513" algn="l" defTabSz="914400" rtl="0" eaLnBrk="0" fontAlgn="b" latinLnBrk="0" hangingPunct="0">
                        <a:lnSpc>
                          <a:spcPct val="100000"/>
                        </a:lnSpc>
                        <a:spcBef>
                          <a:spcPct val="100000"/>
                        </a:spcBef>
                        <a:spcAft>
                          <a:spcPct val="100000"/>
                        </a:spcAft>
                        <a:buClrTx/>
                        <a:buSzTx/>
                        <a:buFontTx/>
                        <a:buNone/>
                        <a:tabLst/>
                      </a:pPr>
                      <a:r>
                        <a:rPr kumimoji="0" lang="en-GB" sz="900" b="0" i="0" u="none" strike="noStrike" cap="none" normalizeH="0" baseline="0" smtClean="0">
                          <a:ln>
                            <a:noFill/>
                          </a:ln>
                          <a:solidFill>
                            <a:schemeClr val="tx1"/>
                          </a:solidFill>
                          <a:effectLst/>
                          <a:latin typeface="Arial" charset="0"/>
                        </a:rPr>
                        <a:t> </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w="12700" cap="flat" cmpd="sng" algn="ctr">
                      <a:solidFill>
                        <a:srgbClr val="000000"/>
                      </a:solidFill>
                      <a:prstDash val="solid"/>
                      <a:round/>
                      <a:headEnd type="none" w="med" len="med"/>
                      <a:tailEnd type="none" w="med" len="med"/>
                    </a:lnL>
                    <a:lnR>
                      <a:noFill/>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c>
                  <a:txBody>
                    <a:bodyPr/>
                    <a:lstStyle/>
                    <a:p>
                      <a:pPr marL="290513" marR="0" lvl="0" indent="-290513" algn="r" defTabSz="914400" rtl="0" eaLnBrk="0" fontAlgn="b" latinLnBrk="0" hangingPunct="0">
                        <a:lnSpc>
                          <a:spcPct val="100000"/>
                        </a:lnSpc>
                        <a:spcBef>
                          <a:spcPct val="100000"/>
                        </a:spcBef>
                        <a:spcAft>
                          <a:spcPct val="100000"/>
                        </a:spcAft>
                        <a:buClrTx/>
                        <a:buSzTx/>
                        <a:buFontTx/>
                        <a:buNone/>
                        <a:tabLst/>
                      </a:pPr>
                      <a:r>
                        <a:rPr kumimoji="0" lang="en-GB" sz="1800" b="1" i="0" u="none" strike="noStrike" cap="none" normalizeH="0" baseline="0" smtClean="0">
                          <a:ln>
                            <a:noFill/>
                          </a:ln>
                          <a:solidFill>
                            <a:schemeClr val="tx1"/>
                          </a:solidFill>
                          <a:effectLst/>
                          <a:latin typeface="Arial" charset="0"/>
                        </a:rPr>
                        <a:t>+ 1765</a:t>
                      </a:r>
                      <a:endParaRPr kumimoji="0" lang="en-GB" sz="2000" b="0" i="0" u="none" strike="noStrike" cap="none" normalizeH="0" baseline="0" smtClean="0">
                        <a:ln>
                          <a:noFill/>
                        </a:ln>
                        <a:solidFill>
                          <a:schemeClr val="tx1"/>
                        </a:solidFill>
                        <a:effectLst/>
                        <a:latin typeface="Arial" charset="0"/>
                      </a:endParaRPr>
                    </a:p>
                  </a:txBody>
                  <a:tcPr marL="105247" marR="105247" marT="45723" marB="45723" anchor="b" horzOverflow="overflow">
                    <a:lnL>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
        <p:nvSpPr>
          <p:cNvPr id="21578" name="Rectangle 2"/>
          <p:cNvSpPr>
            <a:spLocks noChangeArrowheads="1"/>
          </p:cNvSpPr>
          <p:nvPr/>
        </p:nvSpPr>
        <p:spPr bwMode="auto">
          <a:xfrm>
            <a:off x="576263" y="331788"/>
            <a:ext cx="8774112" cy="792162"/>
          </a:xfrm>
          <a:prstGeom prst="rect">
            <a:avLst/>
          </a:prstGeom>
          <a:noFill/>
          <a:ln w="9525">
            <a:noFill/>
            <a:miter lim="800000"/>
            <a:headEnd/>
            <a:tailEnd/>
          </a:ln>
        </p:spPr>
        <p:txBody>
          <a:bodyPr lIns="0" tIns="0" rIns="0" bIns="7200" anchor="b"/>
          <a:lstStyle/>
          <a:p>
            <a:pPr>
              <a:lnSpc>
                <a:spcPct val="95000"/>
              </a:lnSpc>
            </a:pPr>
            <a:r>
              <a:rPr lang="en-US" sz="2400" b="1"/>
              <a:t>Clinker Formation: Energy requirement (dry process)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36162872-E317-49BE-9E3A-176EDDCEE855}" type="slidenum">
              <a:rPr lang="en-US" sz="800"/>
              <a:pPr algn="r"/>
              <a:t>70</a:t>
            </a:fld>
            <a:endParaRPr lang="en-US" sz="800"/>
          </a:p>
        </p:txBody>
      </p:sp>
      <p:sp>
        <p:nvSpPr>
          <p:cNvPr id="108546" name="Rectangle 3"/>
          <p:cNvSpPr>
            <a:spLocks noChangeArrowheads="1"/>
          </p:cNvSpPr>
          <p:nvPr/>
        </p:nvSpPr>
        <p:spPr bwMode="auto">
          <a:xfrm>
            <a:off x="560388" y="1366838"/>
            <a:ext cx="8785225" cy="5113337"/>
          </a:xfrm>
          <a:prstGeom prst="rect">
            <a:avLst/>
          </a:prstGeom>
          <a:noFill/>
          <a:ln w="9525">
            <a:noFill/>
            <a:miter lim="800000"/>
            <a:headEnd/>
            <a:tailEnd/>
          </a:ln>
        </p:spPr>
        <p:txBody>
          <a:bodyPr lIns="0" tIns="0" rIns="0" bIns="0"/>
          <a:lstStyle/>
          <a:p>
            <a:pPr marL="269875" indent="-269875">
              <a:spcBef>
                <a:spcPts val="1200"/>
              </a:spcBef>
              <a:buClr>
                <a:schemeClr val="accent1"/>
              </a:buClr>
              <a:buFont typeface="Arial" charset="0"/>
              <a:buChar char="•"/>
            </a:pPr>
            <a:r>
              <a:rPr lang="en-US" altLang="en-US" sz="2000" dirty="0"/>
              <a:t>Investigate and exploit the potential for raw mix and clinker optimization with regard to</a:t>
            </a:r>
          </a:p>
          <a:p>
            <a:pPr marL="534988" lvl="1" indent="-265113">
              <a:spcBef>
                <a:spcPts val="1200"/>
              </a:spcBef>
              <a:buClr>
                <a:schemeClr val="accent1"/>
              </a:buClr>
              <a:buFont typeface="Arial" charset="0"/>
              <a:buChar char="•"/>
            </a:pPr>
            <a:r>
              <a:rPr lang="en-US" altLang="en-US" dirty="0"/>
              <a:t>Improve the burning behavior</a:t>
            </a:r>
          </a:p>
          <a:p>
            <a:pPr marL="534988" lvl="1" indent="-265113">
              <a:spcBef>
                <a:spcPts val="1200"/>
              </a:spcBef>
              <a:buClr>
                <a:schemeClr val="accent1"/>
              </a:buClr>
              <a:buFont typeface="Arial" charset="0"/>
              <a:buChar char="•"/>
            </a:pPr>
            <a:r>
              <a:rPr lang="en-US" altLang="en-US" dirty="0"/>
              <a:t>Improve product quality</a:t>
            </a:r>
          </a:p>
          <a:p>
            <a:pPr marL="534988" lvl="1" indent="-265113">
              <a:spcBef>
                <a:spcPts val="1200"/>
              </a:spcBef>
              <a:buClr>
                <a:schemeClr val="accent1"/>
              </a:buClr>
              <a:buFont typeface="Arial" charset="0"/>
              <a:buChar char="•"/>
            </a:pPr>
            <a:r>
              <a:rPr lang="en-US" altLang="en-US" dirty="0"/>
              <a:t>Reduce materials </a:t>
            </a:r>
            <a:r>
              <a:rPr lang="en-US" altLang="en-US" dirty="0" smtClean="0"/>
              <a:t>cost</a:t>
            </a:r>
          </a:p>
          <a:p>
            <a:pPr marL="992188" lvl="2" indent="-265113">
              <a:spcBef>
                <a:spcPts val="1200"/>
              </a:spcBef>
              <a:buClr>
                <a:schemeClr val="accent1"/>
              </a:buClr>
              <a:buFont typeface="Arial" charset="0"/>
              <a:buChar char="•"/>
            </a:pPr>
            <a:r>
              <a:rPr lang="en-US" altLang="en-US" dirty="0" smtClean="0"/>
              <a:t>Consider </a:t>
            </a:r>
            <a:r>
              <a:rPr lang="en-US" altLang="en-US" dirty="0"/>
              <a:t>the use of alternative materials in this context  </a:t>
            </a:r>
          </a:p>
          <a:p>
            <a:pPr marL="269875" indent="-269875">
              <a:spcBef>
                <a:spcPts val="1200"/>
              </a:spcBef>
              <a:buClr>
                <a:schemeClr val="accent1"/>
              </a:buClr>
              <a:buFont typeface="Arial" charset="0"/>
              <a:buChar char="•"/>
            </a:pPr>
            <a:r>
              <a:rPr lang="en-US" altLang="en-US" sz="2000" dirty="0"/>
              <a:t>Make use of powerful diagnostic and prognostic tools to assess the potential of optimization possibilities</a:t>
            </a:r>
          </a:p>
        </p:txBody>
      </p:sp>
      <p:sp>
        <p:nvSpPr>
          <p:cNvPr id="108547" name="Rectangle 2"/>
          <p:cNvSpPr>
            <a:spLocks noChangeArrowheads="1"/>
          </p:cNvSpPr>
          <p:nvPr/>
        </p:nvSpPr>
        <p:spPr bwMode="auto">
          <a:xfrm>
            <a:off x="560388" y="35877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Conclusions</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138C3A0D-8F6A-4E69-9565-E33E1539BC25}" type="slidenum">
              <a:rPr lang="en-US" sz="800"/>
              <a:pPr algn="r"/>
              <a:t>8</a:t>
            </a:fld>
            <a:endParaRPr lang="en-US" sz="800"/>
          </a:p>
        </p:txBody>
      </p:sp>
      <p:sp>
        <p:nvSpPr>
          <p:cNvPr id="22530" name="Rectangle 6"/>
          <p:cNvSpPr>
            <a:spLocks noChangeArrowheads="1"/>
          </p:cNvSpPr>
          <p:nvPr/>
        </p:nvSpPr>
        <p:spPr bwMode="auto">
          <a:xfrm>
            <a:off x="560388" y="1340768"/>
            <a:ext cx="8513762" cy="4939382"/>
          </a:xfrm>
          <a:prstGeom prst="rect">
            <a:avLst/>
          </a:prstGeom>
          <a:noFill/>
          <a:ln w="9525">
            <a:noFill/>
            <a:miter lim="800000"/>
            <a:headEnd/>
            <a:tailEnd/>
          </a:ln>
        </p:spPr>
        <p:txBody>
          <a:bodyPr lIns="0" tIns="0" rIns="0" bIns="0"/>
          <a:lstStyle/>
          <a:p>
            <a:pPr marL="342900" indent="-342900">
              <a:spcBef>
                <a:spcPts val="1200"/>
              </a:spcBef>
              <a:buClr>
                <a:schemeClr val="accent1"/>
              </a:buClr>
              <a:buFont typeface="Arial" panose="020B0604020202020204" pitchFamily="34" charset="0"/>
              <a:buChar char="•"/>
            </a:pPr>
            <a:r>
              <a:rPr lang="en-US" altLang="en-US" sz="2000" dirty="0" smtClean="0"/>
              <a:t>In </a:t>
            </a:r>
            <a:r>
              <a:rPr lang="en-US" altLang="en-US" sz="2000" dirty="0"/>
              <a:t>addition to the clinker formation process, several additional chemical and physical reaction take place in the kiln system.</a:t>
            </a:r>
          </a:p>
        </p:txBody>
      </p:sp>
      <p:sp>
        <p:nvSpPr>
          <p:cNvPr id="22531" name="Rectangle 4"/>
          <p:cNvSpPr>
            <a:spLocks noChangeArrowheads="1"/>
          </p:cNvSpPr>
          <p:nvPr/>
        </p:nvSpPr>
        <p:spPr bwMode="auto">
          <a:xfrm>
            <a:off x="560388" y="301625"/>
            <a:ext cx="8774112" cy="792163"/>
          </a:xfrm>
          <a:prstGeom prst="rect">
            <a:avLst/>
          </a:prstGeom>
          <a:noFill/>
          <a:ln w="9525">
            <a:noFill/>
            <a:miter lim="800000"/>
            <a:headEnd/>
            <a:tailEnd/>
          </a:ln>
        </p:spPr>
        <p:txBody>
          <a:bodyPr lIns="0" tIns="0" rIns="0" bIns="7200" anchor="b"/>
          <a:lstStyle/>
          <a:p>
            <a:pPr>
              <a:lnSpc>
                <a:spcPct val="95000"/>
              </a:lnSpc>
            </a:pPr>
            <a:r>
              <a:rPr lang="en-US" altLang="en-US" sz="2400" b="1"/>
              <a:t>Burning Behavior</a:t>
            </a:r>
          </a:p>
        </p:txBody>
      </p:sp>
      <p:pic>
        <p:nvPicPr>
          <p:cNvPr id="22532" name="Picture 8"/>
          <p:cNvPicPr>
            <a:picLocks noChangeAspect="1" noChangeArrowheads="1"/>
          </p:cNvPicPr>
          <p:nvPr/>
        </p:nvPicPr>
        <p:blipFill>
          <a:blip r:embed="rId2"/>
          <a:srcRect/>
          <a:stretch>
            <a:fillRect/>
          </a:stretch>
        </p:blipFill>
        <p:spPr bwMode="auto">
          <a:xfrm>
            <a:off x="1434923" y="1988840"/>
            <a:ext cx="6451600" cy="4702175"/>
          </a:xfrm>
          <a:prstGeom prst="rect">
            <a:avLst/>
          </a:prstGeom>
          <a:noFill/>
          <a:ln w="9525">
            <a:noFill/>
            <a:miter lim="800000"/>
            <a:headEnd/>
            <a:tailEnd/>
          </a:ln>
        </p:spPr>
      </p:pic>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Slide Number Placeholder 7"/>
          <p:cNvSpPr txBox="1">
            <a:spLocks noGrp="1"/>
          </p:cNvSpPr>
          <p:nvPr/>
        </p:nvSpPr>
        <p:spPr bwMode="auto">
          <a:xfrm>
            <a:off x="8948738" y="6416675"/>
            <a:ext cx="433387" cy="166688"/>
          </a:xfrm>
          <a:prstGeom prst="rect">
            <a:avLst/>
          </a:prstGeom>
          <a:noFill/>
          <a:ln w="9525">
            <a:noFill/>
            <a:miter lim="800000"/>
            <a:headEnd/>
            <a:tailEnd/>
          </a:ln>
        </p:spPr>
        <p:txBody>
          <a:bodyPr wrap="none" lIns="0" tIns="0" rIns="0" bIns="0" anchor="b"/>
          <a:lstStyle/>
          <a:p>
            <a:pPr algn="r"/>
            <a:fld id="{DAD029F3-9908-44B7-9EFF-C2736E4ADE75}" type="slidenum">
              <a:rPr lang="en-US" sz="800"/>
              <a:pPr algn="r"/>
              <a:t>9</a:t>
            </a:fld>
            <a:endParaRPr lang="en-US" sz="800"/>
          </a:p>
        </p:txBody>
      </p:sp>
      <p:graphicFrame>
        <p:nvGraphicFramePr>
          <p:cNvPr id="335876" name="Group 4"/>
          <p:cNvGraphicFramePr>
            <a:graphicFrameLocks noGrp="1"/>
          </p:cNvGraphicFramePr>
          <p:nvPr>
            <p:extLst>
              <p:ext uri="{D42A27DB-BD31-4B8C-83A1-F6EECF244321}">
                <p14:modId xmlns:p14="http://schemas.microsoft.com/office/powerpoint/2010/main" val="1423007931"/>
              </p:ext>
            </p:extLst>
          </p:nvPr>
        </p:nvGraphicFramePr>
        <p:xfrm>
          <a:off x="981869" y="1233905"/>
          <a:ext cx="7848600" cy="5090106"/>
        </p:xfrm>
        <a:graphic>
          <a:graphicData uri="http://schemas.openxmlformats.org/drawingml/2006/table">
            <a:tbl>
              <a:tblPr/>
              <a:tblGrid>
                <a:gridCol w="2330450"/>
                <a:gridCol w="2936875"/>
                <a:gridCol w="2581275"/>
              </a:tblGrid>
              <a:tr h="1982788">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de-CH" sz="1600" b="0" i="0" u="none" strike="noStrike" cap="none" normalizeH="0" baseline="0" dirty="0" smtClean="0">
                        <a:ln>
                          <a:noFill/>
                        </a:ln>
                        <a:solidFill>
                          <a:schemeClr val="tx1"/>
                        </a:solidFill>
                        <a:effectLst/>
                        <a:latin typeface="Arial" charset="0"/>
                      </a:endParaRPr>
                    </a:p>
                  </a:txBody>
                  <a:tcPr marT="45693" marB="45693"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accent1"/>
                          </a:solidFill>
                          <a:effectLst/>
                          <a:latin typeface="Arial" charset="0"/>
                        </a:rPr>
                        <a:t>Raw Meal</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Chemical Composition</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Fineness</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err="1" smtClean="0">
                          <a:ln>
                            <a:noFill/>
                          </a:ln>
                          <a:solidFill>
                            <a:schemeClr val="tx1"/>
                          </a:solidFill>
                          <a:effectLst/>
                          <a:latin typeface="Arial" charset="0"/>
                        </a:rPr>
                        <a:t>Microhomogeneity</a:t>
                      </a:r>
                      <a:endParaRPr kumimoji="0" lang="en-US" sz="16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Uniformity</a:t>
                      </a:r>
                    </a:p>
                  </a:txBody>
                  <a:tcPr marT="45693" marB="45693" horzOverflow="overflow">
                    <a:lnL>
                      <a:noFill/>
                    </a:lnL>
                    <a:lnR>
                      <a:noFill/>
                    </a:lnR>
                    <a:lnT>
                      <a:noFill/>
                    </a:lnT>
                    <a:lnB>
                      <a:noFill/>
                    </a:lnB>
                    <a:lnTlToBr>
                      <a:noFill/>
                    </a:lnTlToBr>
                    <a:lnBlToTr>
                      <a:noFill/>
                    </a:lnBlToTr>
                    <a:noFill/>
                  </a:tcPr>
                </a:tc>
                <a:tc rowSpan="2">
                  <a:txBody>
                    <a:bodyPr/>
                    <a:lstStyle/>
                    <a:p>
                      <a:pPr marL="0" marR="0" lvl="0" indent="0" algn="l" defTabSz="914400" rtl="0" eaLnBrk="0" fontAlgn="base" latinLnBrk="0" hangingPunct="0">
                        <a:lnSpc>
                          <a:spcPct val="40000"/>
                        </a:lnSpc>
                        <a:spcBef>
                          <a:spcPct val="20000"/>
                        </a:spcBef>
                        <a:spcAft>
                          <a:spcPct val="30000"/>
                        </a:spcAft>
                        <a:buClr>
                          <a:schemeClr val="accent1"/>
                        </a:buClr>
                        <a:buSzPct val="90000"/>
                        <a:buFont typeface="Wingdings" pitchFamily="2" charset="2"/>
                        <a:buNone/>
                        <a:tabLst/>
                      </a:pPr>
                      <a:endParaRPr kumimoji="0" lang="en-US" sz="16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accent1"/>
                          </a:solidFill>
                          <a:effectLst/>
                          <a:latin typeface="Arial" charset="0"/>
                        </a:rPr>
                        <a:t>Fuel</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Ash Content and</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Composition</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SO3 Contents</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US" sz="1600" b="0" i="0" u="none" strike="noStrike" cap="none" normalizeH="0" baseline="0" smtClean="0">
                        <a:ln>
                          <a:noFill/>
                        </a:ln>
                        <a:solidFill>
                          <a:schemeClr val="tx1"/>
                        </a:solidFill>
                        <a:effectLst/>
                        <a:latin typeface="Arial" charset="0"/>
                      </a:endParaRP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accent1"/>
                          </a:solidFill>
                          <a:effectLst/>
                          <a:latin typeface="Arial" charset="0"/>
                        </a:rPr>
                        <a:t>Operational Conditions</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Production Rate</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Temperature Profile</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Residence time</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Dust Return</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Uniformity of Operation:</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Char char="§"/>
                        <a:tabLst/>
                      </a:pPr>
                      <a:r>
                        <a:rPr kumimoji="0" lang="en-US" sz="1600" b="0" i="0" u="none" strike="noStrike" cap="none" normalizeH="0" baseline="0" smtClean="0">
                          <a:ln>
                            <a:noFill/>
                          </a:ln>
                          <a:solidFill>
                            <a:schemeClr val="tx1"/>
                          </a:solidFill>
                          <a:effectLst/>
                          <a:latin typeface="Arial" charset="0"/>
                        </a:rPr>
                        <a:t>  Kiln Feed</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Char char="§"/>
                        <a:tabLst/>
                      </a:pPr>
                      <a:r>
                        <a:rPr kumimoji="0" lang="en-US" sz="1600" b="0" i="0" u="none" strike="noStrike" cap="none" normalizeH="0" baseline="0" smtClean="0">
                          <a:ln>
                            <a:noFill/>
                          </a:ln>
                          <a:solidFill>
                            <a:schemeClr val="tx1"/>
                          </a:solidFill>
                          <a:effectLst/>
                          <a:latin typeface="Arial" charset="0"/>
                        </a:rPr>
                        <a:t>  Fuel Rate</a:t>
                      </a:r>
                    </a:p>
                    <a:p>
                      <a:pPr marL="0" marR="0" lvl="0" indent="0" algn="ctr" defTabSz="914400" rtl="0" eaLnBrk="0" fontAlgn="base" latinLnBrk="0" hangingPunct="0">
                        <a:lnSpc>
                          <a:spcPct val="90000"/>
                        </a:lnSpc>
                        <a:spcBef>
                          <a:spcPct val="20000"/>
                        </a:spcBef>
                        <a:spcAft>
                          <a:spcPct val="30000"/>
                        </a:spcAft>
                        <a:buClr>
                          <a:schemeClr val="accent1"/>
                        </a:buClr>
                        <a:buSzPct val="90000"/>
                        <a:buFont typeface="Wingdings" pitchFamily="2" charset="2"/>
                        <a:buChar char="§"/>
                        <a:tabLst/>
                      </a:pPr>
                      <a:r>
                        <a:rPr kumimoji="0" lang="en-US" sz="1600" b="0" i="0" u="none" strike="noStrike" cap="none" normalizeH="0" baseline="0" smtClean="0">
                          <a:ln>
                            <a:noFill/>
                          </a:ln>
                          <a:solidFill>
                            <a:schemeClr val="tx1"/>
                          </a:solidFill>
                          <a:effectLst/>
                          <a:latin typeface="Arial" charset="0"/>
                        </a:rPr>
                        <a:t>  Gas Rate</a:t>
                      </a:r>
                    </a:p>
                  </a:txBody>
                  <a:tcPr marT="45693" marB="45693" horzOverflow="overflow">
                    <a:lnL>
                      <a:noFill/>
                    </a:lnL>
                    <a:lnR>
                      <a:noFill/>
                    </a:lnR>
                    <a:lnT>
                      <a:noFill/>
                    </a:lnT>
                    <a:lnB>
                      <a:noFill/>
                    </a:lnB>
                    <a:lnTlToBr>
                      <a:noFill/>
                    </a:lnTlToBr>
                    <a:lnBlToTr>
                      <a:noFill/>
                    </a:lnBlToTr>
                    <a:noFill/>
                  </a:tcPr>
                </a:tc>
              </a:tr>
              <a:tr h="3106738">
                <a:tc>
                  <a:txBody>
                    <a:bodyPr/>
                    <a:lstStyle/>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accent1"/>
                          </a:solidFill>
                          <a:effectLst/>
                          <a:latin typeface="Arial" charset="0"/>
                        </a:rPr>
                        <a:t>Kiln System</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Type of: </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Kiln, Preheater </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 Precalciner, Cooler</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Dimensions</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Heat exchanger</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smtClean="0">
                          <a:ln>
                            <a:noFill/>
                          </a:ln>
                          <a:solidFill>
                            <a:schemeClr val="tx1"/>
                          </a:solidFill>
                          <a:effectLst/>
                          <a:latin typeface="Arial" charset="0"/>
                        </a:rPr>
                        <a:t>Refractory Lining</a:t>
                      </a:r>
                    </a:p>
                  </a:txBody>
                  <a:tcPr marT="45693" marB="45693"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endParaRPr kumimoji="0" lang="en-US" sz="1600" b="0" i="0" u="none" strike="noStrike" cap="none" normalizeH="0" baseline="0" dirty="0" smtClean="0">
                        <a:ln>
                          <a:noFill/>
                        </a:ln>
                        <a:solidFill>
                          <a:schemeClr val="tx1"/>
                        </a:solidFill>
                        <a:effectLst/>
                        <a:latin typeface="Arial" charset="0"/>
                      </a:endParaRP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BURNABILITY</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BURNING</a:t>
                      </a:r>
                    </a:p>
                    <a:p>
                      <a:pPr marL="0" marR="0" lvl="0" indent="0" algn="ctr" defTabSz="914400" rtl="0" eaLnBrk="0" fontAlgn="base" latinLnBrk="0" hangingPunct="0">
                        <a:lnSpc>
                          <a:spcPct val="100000"/>
                        </a:lnSpc>
                        <a:spcBef>
                          <a:spcPct val="20000"/>
                        </a:spcBef>
                        <a:spcAft>
                          <a:spcPct val="30000"/>
                        </a:spcAft>
                        <a:buClr>
                          <a:schemeClr val="accent1"/>
                        </a:buClr>
                        <a:buSzPct val="90000"/>
                        <a:buFont typeface="Wingdings" pitchFamily="2" charset="2"/>
                        <a:buNone/>
                        <a:tabLst/>
                      </a:pPr>
                      <a:r>
                        <a:rPr kumimoji="0" lang="en-US" sz="1600" b="0" i="0" u="none" strike="noStrike" cap="none" normalizeH="0" baseline="0" dirty="0" smtClean="0">
                          <a:ln>
                            <a:noFill/>
                          </a:ln>
                          <a:solidFill>
                            <a:schemeClr val="tx1"/>
                          </a:solidFill>
                          <a:effectLst/>
                          <a:latin typeface="Arial" charset="0"/>
                        </a:rPr>
                        <a:t>BEHAVIOR</a:t>
                      </a:r>
                    </a:p>
                  </a:txBody>
                  <a:tcPr marT="45693" marB="45693" horzOverflow="overflow">
                    <a:lnL>
                      <a:noFill/>
                    </a:lnL>
                    <a:lnR>
                      <a:noFill/>
                    </a:lnR>
                    <a:lnT>
                      <a:noFill/>
                    </a:lnT>
                    <a:lnB>
                      <a:noFill/>
                    </a:lnB>
                    <a:lnTlToBr>
                      <a:noFill/>
                    </a:lnTlToBr>
                    <a:lnBlToTr>
                      <a:noFill/>
                    </a:lnBlToTr>
                    <a:noFill/>
                  </a:tcPr>
                </a:tc>
                <a:tc vMerge="1">
                  <a:txBody>
                    <a:bodyPr/>
                    <a:lstStyle/>
                    <a:p>
                      <a:endParaRPr lang="de-DE"/>
                    </a:p>
                  </a:txBody>
                  <a:tcPr/>
                </a:tc>
              </a:tr>
            </a:tbl>
          </a:graphicData>
        </a:graphic>
      </p:graphicFrame>
      <p:sp>
        <p:nvSpPr>
          <p:cNvPr id="23560" name="Rectangle 19"/>
          <p:cNvSpPr>
            <a:spLocks noChangeArrowheads="1"/>
          </p:cNvSpPr>
          <p:nvPr/>
        </p:nvSpPr>
        <p:spPr bwMode="auto">
          <a:xfrm>
            <a:off x="1208584" y="3213100"/>
            <a:ext cx="1981200" cy="2514600"/>
          </a:xfrm>
          <a:prstGeom prst="rect">
            <a:avLst/>
          </a:prstGeom>
          <a:noFill/>
          <a:ln w="28575">
            <a:solidFill>
              <a:schemeClr val="accent1"/>
            </a:solidFill>
            <a:miter lim="800000"/>
            <a:headEnd/>
            <a:tailEnd/>
          </a:ln>
        </p:spPr>
        <p:txBody>
          <a:bodyPr wrap="none" anchor="ctr"/>
          <a:lstStyle/>
          <a:p>
            <a:endParaRPr lang="en-US" altLang="en-US"/>
          </a:p>
        </p:txBody>
      </p:sp>
      <p:sp>
        <p:nvSpPr>
          <p:cNvPr id="23561" name="Rectangle 20"/>
          <p:cNvSpPr>
            <a:spLocks noChangeArrowheads="1"/>
          </p:cNvSpPr>
          <p:nvPr/>
        </p:nvSpPr>
        <p:spPr bwMode="auto">
          <a:xfrm>
            <a:off x="3673475" y="1231900"/>
            <a:ext cx="2286000" cy="1981200"/>
          </a:xfrm>
          <a:prstGeom prst="rect">
            <a:avLst/>
          </a:prstGeom>
          <a:noFill/>
          <a:ln w="28575">
            <a:solidFill>
              <a:schemeClr val="accent1"/>
            </a:solidFill>
            <a:miter lim="800000"/>
            <a:headEnd/>
            <a:tailEnd/>
          </a:ln>
        </p:spPr>
        <p:txBody>
          <a:bodyPr wrap="none" anchor="ctr"/>
          <a:lstStyle/>
          <a:p>
            <a:endParaRPr lang="en-US" altLang="en-US"/>
          </a:p>
        </p:txBody>
      </p:sp>
      <p:sp>
        <p:nvSpPr>
          <p:cNvPr id="23562" name="Rectangle 21"/>
          <p:cNvSpPr>
            <a:spLocks noChangeArrowheads="1"/>
          </p:cNvSpPr>
          <p:nvPr/>
        </p:nvSpPr>
        <p:spPr bwMode="auto">
          <a:xfrm>
            <a:off x="6654800" y="1426076"/>
            <a:ext cx="1905000" cy="1600200"/>
          </a:xfrm>
          <a:prstGeom prst="rect">
            <a:avLst/>
          </a:prstGeom>
          <a:noFill/>
          <a:ln w="28575">
            <a:solidFill>
              <a:schemeClr val="accent1"/>
            </a:solidFill>
            <a:miter lim="800000"/>
            <a:headEnd/>
            <a:tailEnd/>
          </a:ln>
        </p:spPr>
        <p:txBody>
          <a:bodyPr wrap="none" anchor="ctr"/>
          <a:lstStyle/>
          <a:p>
            <a:endParaRPr lang="en-US" altLang="en-US"/>
          </a:p>
        </p:txBody>
      </p:sp>
      <p:sp>
        <p:nvSpPr>
          <p:cNvPr id="23563" name="Rectangle 22"/>
          <p:cNvSpPr>
            <a:spLocks noChangeArrowheads="1"/>
          </p:cNvSpPr>
          <p:nvPr/>
        </p:nvSpPr>
        <p:spPr bwMode="auto">
          <a:xfrm>
            <a:off x="6327775" y="3217779"/>
            <a:ext cx="2369641" cy="3198896"/>
          </a:xfrm>
          <a:prstGeom prst="rect">
            <a:avLst/>
          </a:prstGeom>
          <a:noFill/>
          <a:ln w="28575">
            <a:solidFill>
              <a:schemeClr val="accent1"/>
            </a:solidFill>
            <a:miter lim="800000"/>
            <a:headEnd/>
            <a:tailEnd/>
          </a:ln>
        </p:spPr>
        <p:txBody>
          <a:bodyPr wrap="none" anchor="ctr"/>
          <a:lstStyle/>
          <a:p>
            <a:endParaRPr lang="en-US" altLang="en-US"/>
          </a:p>
        </p:txBody>
      </p:sp>
      <p:sp>
        <p:nvSpPr>
          <p:cNvPr id="23564" name="Rectangle 23"/>
          <p:cNvSpPr>
            <a:spLocks noChangeArrowheads="1"/>
          </p:cNvSpPr>
          <p:nvPr/>
        </p:nvSpPr>
        <p:spPr bwMode="auto">
          <a:xfrm>
            <a:off x="4014370" y="3897564"/>
            <a:ext cx="1556744" cy="1219200"/>
          </a:xfrm>
          <a:prstGeom prst="rect">
            <a:avLst/>
          </a:prstGeom>
          <a:noFill/>
          <a:ln w="28575">
            <a:solidFill>
              <a:schemeClr val="accent1"/>
            </a:solidFill>
            <a:miter lim="800000"/>
            <a:headEnd/>
            <a:tailEnd/>
          </a:ln>
        </p:spPr>
        <p:txBody>
          <a:bodyPr wrap="none" anchor="ctr"/>
          <a:lstStyle/>
          <a:p>
            <a:endParaRPr lang="en-US" altLang="en-US"/>
          </a:p>
        </p:txBody>
      </p:sp>
      <p:sp>
        <p:nvSpPr>
          <p:cNvPr id="23565" name="AutoShape 24"/>
          <p:cNvSpPr>
            <a:spLocks noChangeArrowheads="1"/>
          </p:cNvSpPr>
          <p:nvPr/>
        </p:nvSpPr>
        <p:spPr bwMode="auto">
          <a:xfrm rot="-1015650">
            <a:off x="3208206" y="4502944"/>
            <a:ext cx="685800" cy="228600"/>
          </a:xfrm>
          <a:prstGeom prst="rightArrow">
            <a:avLst>
              <a:gd name="adj1" fmla="val 50000"/>
              <a:gd name="adj2" fmla="val 75000"/>
            </a:avLst>
          </a:prstGeom>
          <a:noFill/>
          <a:ln w="28575">
            <a:solidFill>
              <a:schemeClr val="tx1"/>
            </a:solidFill>
            <a:miter lim="800000"/>
            <a:headEnd/>
            <a:tailEnd/>
          </a:ln>
        </p:spPr>
        <p:txBody>
          <a:bodyPr wrap="none" anchor="ctr"/>
          <a:lstStyle/>
          <a:p>
            <a:endParaRPr lang="en-US" altLang="en-US"/>
          </a:p>
        </p:txBody>
      </p:sp>
      <p:sp>
        <p:nvSpPr>
          <p:cNvPr id="23566" name="AutoShape 25"/>
          <p:cNvSpPr>
            <a:spLocks noChangeArrowheads="1"/>
          </p:cNvSpPr>
          <p:nvPr/>
        </p:nvSpPr>
        <p:spPr bwMode="auto">
          <a:xfrm rot="-9795907">
            <a:off x="5589504" y="4392865"/>
            <a:ext cx="685800" cy="228600"/>
          </a:xfrm>
          <a:prstGeom prst="rightArrow">
            <a:avLst>
              <a:gd name="adj1" fmla="val 50000"/>
              <a:gd name="adj2" fmla="val 75000"/>
            </a:avLst>
          </a:prstGeom>
          <a:noFill/>
          <a:ln w="28575">
            <a:solidFill>
              <a:schemeClr val="tx1"/>
            </a:solidFill>
            <a:miter lim="800000"/>
            <a:headEnd/>
            <a:tailEnd/>
          </a:ln>
        </p:spPr>
        <p:txBody>
          <a:bodyPr rot="10800000" wrap="none" anchor="ctr"/>
          <a:lstStyle/>
          <a:p>
            <a:endParaRPr lang="en-US" altLang="en-US"/>
          </a:p>
        </p:txBody>
      </p:sp>
      <p:sp>
        <p:nvSpPr>
          <p:cNvPr id="23567" name="AutoShape 26"/>
          <p:cNvSpPr>
            <a:spLocks noChangeArrowheads="1"/>
          </p:cNvSpPr>
          <p:nvPr/>
        </p:nvSpPr>
        <p:spPr bwMode="auto">
          <a:xfrm>
            <a:off x="4587875" y="3318711"/>
            <a:ext cx="228600" cy="533400"/>
          </a:xfrm>
          <a:prstGeom prst="downArrow">
            <a:avLst>
              <a:gd name="adj1" fmla="val 50000"/>
              <a:gd name="adj2" fmla="val 58333"/>
            </a:avLst>
          </a:prstGeom>
          <a:noFill/>
          <a:ln w="28575">
            <a:solidFill>
              <a:schemeClr val="tx1"/>
            </a:solidFill>
            <a:miter lim="800000"/>
            <a:headEnd/>
            <a:tailEnd/>
          </a:ln>
        </p:spPr>
        <p:txBody>
          <a:bodyPr wrap="none" anchor="ctr"/>
          <a:lstStyle/>
          <a:p>
            <a:endParaRPr lang="en-US" altLang="en-US"/>
          </a:p>
        </p:txBody>
      </p:sp>
      <p:sp>
        <p:nvSpPr>
          <p:cNvPr id="23568" name="Line 27"/>
          <p:cNvSpPr>
            <a:spLocks noChangeShapeType="1"/>
          </p:cNvSpPr>
          <p:nvPr/>
        </p:nvSpPr>
        <p:spPr bwMode="auto">
          <a:xfrm>
            <a:off x="5950610" y="2201779"/>
            <a:ext cx="685800" cy="0"/>
          </a:xfrm>
          <a:prstGeom prst="line">
            <a:avLst/>
          </a:prstGeom>
          <a:noFill/>
          <a:ln w="28575">
            <a:solidFill>
              <a:schemeClr val="tx1"/>
            </a:solidFill>
            <a:round/>
            <a:headEnd/>
            <a:tailEnd/>
          </a:ln>
        </p:spPr>
        <p:txBody>
          <a:bodyPr wrap="none" anchor="ctr"/>
          <a:lstStyle/>
          <a:p>
            <a:endParaRPr lang="de-DE"/>
          </a:p>
        </p:txBody>
      </p:sp>
      <p:sp>
        <p:nvSpPr>
          <p:cNvPr id="23569" name="Line 28"/>
          <p:cNvSpPr>
            <a:spLocks noChangeShapeType="1"/>
          </p:cNvSpPr>
          <p:nvPr/>
        </p:nvSpPr>
        <p:spPr bwMode="auto">
          <a:xfrm>
            <a:off x="5932404" y="2345489"/>
            <a:ext cx="704006" cy="0"/>
          </a:xfrm>
          <a:prstGeom prst="line">
            <a:avLst/>
          </a:prstGeom>
          <a:noFill/>
          <a:ln w="28575">
            <a:solidFill>
              <a:schemeClr val="tx1"/>
            </a:solidFill>
            <a:round/>
            <a:headEnd/>
            <a:tailEnd/>
          </a:ln>
        </p:spPr>
        <p:txBody>
          <a:bodyPr wrap="none" anchor="ctr"/>
          <a:lstStyle/>
          <a:p>
            <a:endParaRPr lang="de-DE"/>
          </a:p>
        </p:txBody>
      </p:sp>
      <p:sp>
        <p:nvSpPr>
          <p:cNvPr id="23570" name="Rectangle 29"/>
          <p:cNvSpPr>
            <a:spLocks noChangeArrowheads="1"/>
          </p:cNvSpPr>
          <p:nvPr/>
        </p:nvSpPr>
        <p:spPr bwMode="auto">
          <a:xfrm>
            <a:off x="519113" y="331788"/>
            <a:ext cx="8774112" cy="792162"/>
          </a:xfrm>
          <a:prstGeom prst="rect">
            <a:avLst/>
          </a:prstGeom>
          <a:noFill/>
          <a:ln w="9525">
            <a:noFill/>
            <a:miter lim="800000"/>
            <a:headEnd/>
            <a:tailEnd/>
          </a:ln>
        </p:spPr>
        <p:txBody>
          <a:bodyPr lIns="0" tIns="0" rIns="0" bIns="7200" anchor="b"/>
          <a:lstStyle/>
          <a:p>
            <a:pPr>
              <a:lnSpc>
                <a:spcPct val="95000"/>
              </a:lnSpc>
            </a:pPr>
            <a:r>
              <a:rPr lang="en-US" altLang="en-US" sz="2400" b="1"/>
              <a:t>Burning Behavior</a:t>
            </a:r>
          </a:p>
        </p:txBody>
      </p:sp>
      <p:sp>
        <p:nvSpPr>
          <p:cNvPr id="4" name="Footer Placeholder 3"/>
          <p:cNvSpPr>
            <a:spLocks noGrp="1"/>
          </p:cNvSpPr>
          <p:nvPr>
            <p:ph type="ftr" sz="quarter" idx="10"/>
          </p:nvPr>
        </p:nvSpPr>
        <p:spPr/>
        <p:txBody>
          <a:bodyPr/>
          <a:lstStyle/>
          <a:p>
            <a:r>
              <a:rPr lang="en-US" smtClean="0"/>
              <a:t>Clinker characteristics, 2016-04-22   © 2015 LafargeHolcim</a:t>
            </a:r>
            <a:endParaRPr lang="en-US"/>
          </a:p>
        </p:txBody>
      </p:sp>
      <p:sp>
        <p:nvSpPr>
          <p:cNvPr id="5" name="Slide Number Placeholder 4"/>
          <p:cNvSpPr>
            <a:spLocks noGrp="1"/>
          </p:cNvSpPr>
          <p:nvPr>
            <p:ph type="sldNum" sz="quarter" idx="11"/>
          </p:nvPr>
        </p:nvSpPr>
        <p:spPr/>
        <p:txBody>
          <a:bodyPr/>
          <a:lstStyle/>
          <a:p>
            <a:pPr>
              <a:defRPr/>
            </a:pPr>
            <a:fld id="{23CF603F-38F3-417B-93C4-ADE80C1AB0AA}" type="slidenum">
              <a:rPr lang="en-US" smtClean="0"/>
              <a:pPr>
                <a:defRPr/>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LH1004"/>
  <p:tag name="LANGUAGE" val="1033"/>
  <p:tag name="BRAND" val="100"/>
  <p:tag name="LOGO" val="100"/>
  <p:tag name="TITLEBANDCOLOR" val="1"/>
  <p:tag name="DATE" val="2016-04-22"/>
  <p:tag name="CLASSIFICATION" val="0"/>
  <p:tag name="SHORTTITLE" val="Clinker characteristics"/>
  <p:tag name="COPYRIGHTYEAR" val="2015"/>
  <p:tag name="LEGALTEXT" val="LafargeHolcim"/>
  <p:tag name="REPEATINGAGENDA" val="0"/>
</p:tagLst>
</file>

<file path=ppt/tags/tag10.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11.xml><?xml version="1.0" encoding="utf-8"?>
<p:tagLst xmlns:a="http://schemas.openxmlformats.org/drawingml/2006/main" xmlns:r="http://schemas.openxmlformats.org/officeDocument/2006/relationships" xmlns:p="http://schemas.openxmlformats.org/presentationml/2006/main">
  <p:tag name="SLIDEID" val="339"/>
</p:tagLst>
</file>

<file path=ppt/tags/tag12.xml><?xml version="1.0" encoding="utf-8"?>
<p:tagLst xmlns:a="http://schemas.openxmlformats.org/drawingml/2006/main" xmlns:r="http://schemas.openxmlformats.org/officeDocument/2006/relationships" xmlns:p="http://schemas.openxmlformats.org/presentationml/2006/main">
  <p:tag name="SLIDEID" val="339"/>
</p:tagLst>
</file>

<file path=ppt/tags/tag13.xml><?xml version="1.0" encoding="utf-8"?>
<p:tagLst xmlns:a="http://schemas.openxmlformats.org/drawingml/2006/main" xmlns:r="http://schemas.openxmlformats.org/officeDocument/2006/relationships" xmlns:p="http://schemas.openxmlformats.org/presentationml/2006/main">
  <p:tag name="SLIDEID" val="340"/>
</p:tagLst>
</file>

<file path=ppt/tags/tag14.xml><?xml version="1.0" encoding="utf-8"?>
<p:tagLst xmlns:a="http://schemas.openxmlformats.org/drawingml/2006/main" xmlns:r="http://schemas.openxmlformats.org/officeDocument/2006/relationships" xmlns:p="http://schemas.openxmlformats.org/presentationml/2006/main">
  <p:tag name="SLIDEID" val="340"/>
</p:tagLst>
</file>

<file path=ppt/tags/tag15.xml><?xml version="1.0" encoding="utf-8"?>
<p:tagLst xmlns:a="http://schemas.openxmlformats.org/drawingml/2006/main" xmlns:r="http://schemas.openxmlformats.org/officeDocument/2006/relationships" xmlns:p="http://schemas.openxmlformats.org/presentationml/2006/main">
  <p:tag name="SLIDEID" val="342"/>
</p:tagLst>
</file>

<file path=ppt/tags/tag16.xml><?xml version="1.0" encoding="utf-8"?>
<p:tagLst xmlns:a="http://schemas.openxmlformats.org/drawingml/2006/main" xmlns:r="http://schemas.openxmlformats.org/officeDocument/2006/relationships" xmlns:p="http://schemas.openxmlformats.org/presentationml/2006/main">
  <p:tag name="SLIDEID" val="342"/>
</p:tagLst>
</file>

<file path=ppt/tags/tag17.xml><?xml version="1.0" encoding="utf-8"?>
<p:tagLst xmlns:a="http://schemas.openxmlformats.org/drawingml/2006/main" xmlns:r="http://schemas.openxmlformats.org/officeDocument/2006/relationships" xmlns:p="http://schemas.openxmlformats.org/presentationml/2006/main">
  <p:tag name="SLIDEID" val="343"/>
</p:tagLst>
</file>

<file path=ppt/tags/tag18.xml><?xml version="1.0" encoding="utf-8"?>
<p:tagLst xmlns:a="http://schemas.openxmlformats.org/drawingml/2006/main" xmlns:r="http://schemas.openxmlformats.org/officeDocument/2006/relationships" xmlns:p="http://schemas.openxmlformats.org/presentationml/2006/main">
  <p:tag name="SLIDEID" val="343"/>
</p:tagLst>
</file>

<file path=ppt/tags/tag19.xml><?xml version="1.0" encoding="utf-8"?>
<p:tagLst xmlns:a="http://schemas.openxmlformats.org/drawingml/2006/main" xmlns:r="http://schemas.openxmlformats.org/officeDocument/2006/relationships" xmlns:p="http://schemas.openxmlformats.org/presentationml/2006/main">
  <p:tag name="SLIDEID" val="344"/>
</p:tagLst>
</file>

<file path=ppt/tags/tag2.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0.xml><?xml version="1.0" encoding="utf-8"?>
<p:tagLst xmlns:a="http://schemas.openxmlformats.org/drawingml/2006/main" xmlns:r="http://schemas.openxmlformats.org/officeDocument/2006/relationships" xmlns:p="http://schemas.openxmlformats.org/presentationml/2006/main">
  <p:tag name="SLIDEID" val="344"/>
</p:tagLst>
</file>

<file path=ppt/tags/tag21.xml><?xml version="1.0" encoding="utf-8"?>
<p:tagLst xmlns:a="http://schemas.openxmlformats.org/drawingml/2006/main" xmlns:r="http://schemas.openxmlformats.org/officeDocument/2006/relationships" xmlns:p="http://schemas.openxmlformats.org/presentationml/2006/main">
  <p:tag name="SLIDEID" val="345"/>
</p:tagLst>
</file>

<file path=ppt/tags/tag22.xml><?xml version="1.0" encoding="utf-8"?>
<p:tagLst xmlns:a="http://schemas.openxmlformats.org/drawingml/2006/main" xmlns:r="http://schemas.openxmlformats.org/officeDocument/2006/relationships" xmlns:p="http://schemas.openxmlformats.org/presentationml/2006/main">
  <p:tag name="SLIDEID" val="345"/>
</p:tagLst>
</file>

<file path=ppt/tags/tag3.xml><?xml version="1.0" encoding="utf-8"?>
<p:tagLst xmlns:a="http://schemas.openxmlformats.org/drawingml/2006/main" xmlns:r="http://schemas.openxmlformats.org/officeDocument/2006/relationships" xmlns:p="http://schemas.openxmlformats.org/presentationml/2006/main">
  <p:tag name="SHAPETYPE" val="Status"/>
</p:tagLst>
</file>

<file path=ppt/tags/tag4.xml><?xml version="1.0" encoding="utf-8"?>
<p:tagLst xmlns:a="http://schemas.openxmlformats.org/drawingml/2006/main" xmlns:r="http://schemas.openxmlformats.org/officeDocument/2006/relationships" xmlns:p="http://schemas.openxmlformats.org/presentationml/2006/main">
  <p:tag name="SHAPETYPE" val="Logo"/>
</p:tagLst>
</file>

<file path=ppt/tags/tag5.xml><?xml version="1.0" encoding="utf-8"?>
<p:tagLst xmlns:a="http://schemas.openxmlformats.org/drawingml/2006/main" xmlns:r="http://schemas.openxmlformats.org/officeDocument/2006/relationships" xmlns:p="http://schemas.openxmlformats.org/presentationml/2006/main">
  <p:tag name="SHAPETYPE" val="TitleBand"/>
</p:tagLst>
</file>

<file path=ppt/tags/tag6.xml><?xml version="1.0" encoding="utf-8"?>
<p:tagLst xmlns:a="http://schemas.openxmlformats.org/drawingml/2006/main" xmlns:r="http://schemas.openxmlformats.org/officeDocument/2006/relationships" xmlns:p="http://schemas.openxmlformats.org/presentationml/2006/main">
  <p:tag name="SHAPETYPE" val="Status"/>
</p:tagLst>
</file>

<file path=ppt/tags/tag7.xml><?xml version="1.0" encoding="utf-8"?>
<p:tagLst xmlns:a="http://schemas.openxmlformats.org/drawingml/2006/main" xmlns:r="http://schemas.openxmlformats.org/officeDocument/2006/relationships" xmlns:p="http://schemas.openxmlformats.org/presentationml/2006/main">
  <p:tag name="SHAPETYPE" val="Logo"/>
</p:tagLst>
</file>

<file path=ppt/tags/tag8.xml><?xml version="1.0" encoding="utf-8"?>
<p:tagLst xmlns:a="http://schemas.openxmlformats.org/drawingml/2006/main" xmlns:r="http://schemas.openxmlformats.org/officeDocument/2006/relationships" xmlns:p="http://schemas.openxmlformats.org/presentationml/2006/main">
  <p:tag name="SHAPETYPE" val="LineHider"/>
</p:tagLst>
</file>

<file path=ppt/tags/tag9.xml><?xml version="1.0" encoding="utf-8"?>
<p:tagLst xmlns:a="http://schemas.openxmlformats.org/drawingml/2006/main" xmlns:r="http://schemas.openxmlformats.org/officeDocument/2006/relationships" xmlns:p="http://schemas.openxmlformats.org/presentationml/2006/main">
  <p:tag name="SHAPETYPE" val="Status"/>
</p:tagLst>
</file>

<file path=ppt/theme/theme1.xml><?xml version="1.0" encoding="utf-8"?>
<a:theme xmlns:a="http://schemas.openxmlformats.org/drawingml/2006/main" name="blank">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marL="180975" indent="-180975">
          <a:buClr>
            <a:schemeClr val="accent1"/>
          </a:buClr>
          <a:buFont typeface="Arial" panose="020B0604020202020204" pitchFamily="34" charset="0"/>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1_HGRS_PPTH 8">
    <a:dk1>
      <a:srgbClr val="000000"/>
    </a:dk1>
    <a:lt1>
      <a:srgbClr val="FFFFFF"/>
    </a:lt1>
    <a:dk2>
      <a:srgbClr val="000000"/>
    </a:dk2>
    <a:lt2>
      <a:srgbClr val="808080"/>
    </a:lt2>
    <a:accent1>
      <a:srgbClr val="FF0000"/>
    </a:accent1>
    <a:accent2>
      <a:srgbClr val="3333CC"/>
    </a:accent2>
    <a:accent3>
      <a:srgbClr val="FFFFFF"/>
    </a:accent3>
    <a:accent4>
      <a:srgbClr val="000000"/>
    </a:accent4>
    <a:accent5>
      <a:srgbClr val="FFAAAA"/>
    </a:accent5>
    <a:accent6>
      <a:srgbClr val="2D2DB9"/>
    </a:accent6>
    <a:hlink>
      <a:srgbClr val="CCCCFF"/>
    </a:hlink>
    <a:folHlink>
      <a:srgbClr val="B2B2B2"/>
    </a:folHlink>
  </a:clrScheme>
  <a:fontScheme name="1_HGRS_PPT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blank</Template>
  <TotalTime>135</TotalTime>
  <Words>3447</Words>
  <Application>Microsoft Office PowerPoint</Application>
  <PresentationFormat>A4 Paper (210x297 mm)</PresentationFormat>
  <Paragraphs>873</Paragraphs>
  <Slides>71</Slides>
  <Notes>0</Notes>
  <HiddenSlides>3</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73" baseType="lpstr">
      <vt:lpstr>blank</vt:lpstr>
      <vt:lpstr>Chart</vt:lpstr>
      <vt:lpstr>Clinker Characteristics and Burning Behavior</vt:lpstr>
      <vt:lpstr>PowerPoint Presentation</vt:lpstr>
      <vt:lpstr>Agenda</vt:lpstr>
      <vt:lpstr>Clinker Formation and Burning: A short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Appropriate ranges of chemical module and minor elements</vt:lpstr>
      <vt:lpstr>PowerPoint Presentation</vt:lpstr>
      <vt:lpstr>PowerPoint Presentation</vt:lpstr>
      <vt:lpstr>PowerPoint Presentation</vt:lpstr>
      <vt:lpstr>PowerPoint Presentation</vt:lpstr>
      <vt:lpstr>PowerPoint Presentation</vt:lpstr>
      <vt:lpstr>PowerPoint Presentation</vt:lpstr>
      <vt:lpstr>Mineralizers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Burnability test: Application for Raw Mix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2: Impact of raw meal fineneness</vt:lpstr>
      <vt:lpstr>PowerPoint Presentation</vt:lpstr>
      <vt:lpstr>PowerPoint Presentation</vt:lpstr>
      <vt:lpstr>Clinker Granulation and Coating 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Clinker Microscopy: A Diagnostic Tool</vt:lpstr>
      <vt:lpstr>PowerPoint Presentation</vt:lpstr>
      <vt:lpstr>PowerPoint Presentation</vt:lpstr>
      <vt:lpstr>PowerPoint Presentation</vt:lpstr>
      <vt:lpstr>PowerPoint Presentation</vt:lpstr>
      <vt:lpstr>PowerPoint Presentation</vt:lpstr>
      <vt:lpstr>PowerPoint Presentation</vt:lpstr>
      <vt:lpstr>Conclusions</vt:lpstr>
      <vt:lpstr>PowerPoint Presentation</vt:lpstr>
      <vt:lpstr>PowerPoint Presentation</vt:lpstr>
    </vt:vector>
  </TitlesOfParts>
  <Company>Holcim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 Piccinno</dc:creator>
  <cp:lastModifiedBy>Astrid Gruskovnjak</cp:lastModifiedBy>
  <cp:revision>39</cp:revision>
  <dcterms:created xsi:type="dcterms:W3CDTF">2015-10-02T13:37:29Z</dcterms:created>
  <dcterms:modified xsi:type="dcterms:W3CDTF">2016-04-22T13:24:20Z</dcterms:modified>
</cp:coreProperties>
</file>